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51"/>
  </p:notesMasterIdLst>
  <p:handoutMasterIdLst>
    <p:handoutMasterId r:id="rId52"/>
  </p:handoutMasterIdLst>
  <p:sldIdLst>
    <p:sldId id="345" r:id="rId3"/>
    <p:sldId id="346" r:id="rId4"/>
    <p:sldId id="503" r:id="rId5"/>
    <p:sldId id="504" r:id="rId6"/>
    <p:sldId id="501" r:id="rId7"/>
    <p:sldId id="505" r:id="rId8"/>
    <p:sldId id="506" r:id="rId9"/>
    <p:sldId id="502" r:id="rId10"/>
    <p:sldId id="452" r:id="rId11"/>
    <p:sldId id="507" r:id="rId12"/>
    <p:sldId id="509" r:id="rId13"/>
    <p:sldId id="508" r:id="rId14"/>
    <p:sldId id="454" r:id="rId15"/>
    <p:sldId id="460" r:id="rId16"/>
    <p:sldId id="462" r:id="rId17"/>
    <p:sldId id="463" r:id="rId18"/>
    <p:sldId id="466" r:id="rId19"/>
    <p:sldId id="469" r:id="rId20"/>
    <p:sldId id="467" r:id="rId21"/>
    <p:sldId id="468" r:id="rId22"/>
    <p:sldId id="472" r:id="rId23"/>
    <p:sldId id="473" r:id="rId24"/>
    <p:sldId id="474" r:id="rId25"/>
    <p:sldId id="475" r:id="rId26"/>
    <p:sldId id="476" r:id="rId27"/>
    <p:sldId id="477" r:id="rId28"/>
    <p:sldId id="478" r:id="rId29"/>
    <p:sldId id="480" r:id="rId30"/>
    <p:sldId id="482" r:id="rId31"/>
    <p:sldId id="483" r:id="rId32"/>
    <p:sldId id="484" r:id="rId33"/>
    <p:sldId id="485" r:id="rId34"/>
    <p:sldId id="481" r:id="rId35"/>
    <p:sldId id="486" r:id="rId36"/>
    <p:sldId id="487" r:id="rId37"/>
    <p:sldId id="488" r:id="rId38"/>
    <p:sldId id="491" r:id="rId39"/>
    <p:sldId id="489" r:id="rId40"/>
    <p:sldId id="490" r:id="rId41"/>
    <p:sldId id="492" r:id="rId42"/>
    <p:sldId id="493" r:id="rId43"/>
    <p:sldId id="494" r:id="rId44"/>
    <p:sldId id="495" r:id="rId45"/>
    <p:sldId id="496" r:id="rId46"/>
    <p:sldId id="498" r:id="rId47"/>
    <p:sldId id="499" r:id="rId48"/>
    <p:sldId id="500" r:id="rId49"/>
    <p:sldId id="449" r:id="rId50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>
    <p:extLst>
      <p:ext uri="{19B8F6BF-5375-455C-9EA6-DF929625EA0E}">
        <p15:presenceInfo xmlns:p15="http://schemas.microsoft.com/office/powerpoint/2012/main" userId="62eeef3d7da66e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C5FF"/>
    <a:srgbClr val="FFFF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82" autoAdjust="0"/>
    <p:restoredTop sz="85906" autoAdjust="0"/>
  </p:normalViewPr>
  <p:slideViewPr>
    <p:cSldViewPr snapToGrid="0" showGuides="1">
      <p:cViewPr>
        <p:scale>
          <a:sx n="94" d="100"/>
          <a:sy n="94" d="100"/>
        </p:scale>
        <p:origin x="1176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A7AEBA-1849-9346-9318-E0794BE5BE35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A298C64-AE4B-D545-803B-6845B50071C2}">
      <dgm:prSet phldrT="[Text]" custT="1"/>
      <dgm:spPr/>
      <dgm:t>
        <a:bodyPr/>
        <a:lstStyle/>
        <a:p>
          <a:r>
            <a:rPr lang="en-GB" sz="2000" dirty="0" err="1"/>
            <a:t>通过判别器找到当前分布与真实分布的</a:t>
          </a:r>
          <a:r>
            <a:rPr lang="en-US" altLang="zh-CN" sz="2000" dirty="0"/>
            <a:t>JS</a:t>
          </a:r>
          <a:r>
            <a:rPr lang="zh-CN" altLang="en-US" sz="2000" dirty="0"/>
            <a:t>散度</a:t>
          </a:r>
          <a:endParaRPr lang="en-GB" sz="2000" dirty="0"/>
        </a:p>
      </dgm:t>
    </dgm:pt>
    <dgm:pt modelId="{0B4A280A-7D3D-8D44-9FE7-656BEEAFDAD2}" type="parTrans" cxnId="{30CAB72B-888A-8D4C-8012-9DC7873A70C8}">
      <dgm:prSet/>
      <dgm:spPr/>
      <dgm:t>
        <a:bodyPr/>
        <a:lstStyle/>
        <a:p>
          <a:endParaRPr lang="en-GB"/>
        </a:p>
      </dgm:t>
    </dgm:pt>
    <dgm:pt modelId="{47575C01-FA7C-004A-A93B-5C510BAEBC40}" type="sibTrans" cxnId="{30CAB72B-888A-8D4C-8012-9DC7873A70C8}">
      <dgm:prSet/>
      <dgm:spPr/>
      <dgm:t>
        <a:bodyPr/>
        <a:lstStyle/>
        <a:p>
          <a:endParaRPr lang="en-GB"/>
        </a:p>
      </dgm:t>
    </dgm:pt>
    <dgm:pt modelId="{CAD2E847-7677-4A41-BF3C-5F2875926873}">
      <dgm:prSet phldrT="[Text]" custT="1"/>
      <dgm:spPr/>
      <dgm:t>
        <a:bodyPr/>
        <a:lstStyle/>
        <a:p>
          <a:r>
            <a:rPr lang="en-GB" sz="2000" dirty="0" err="1"/>
            <a:t>通过生成器生成数据构成新的生成分布</a:t>
          </a:r>
          <a:endParaRPr lang="en-GB" sz="2000" dirty="0"/>
        </a:p>
      </dgm:t>
    </dgm:pt>
    <dgm:pt modelId="{2C4188C4-037D-C645-ABE2-2100F907BD3F}" type="parTrans" cxnId="{6A3852D6-F69A-E840-9967-F1E900C9D95D}">
      <dgm:prSet/>
      <dgm:spPr/>
      <dgm:t>
        <a:bodyPr/>
        <a:lstStyle/>
        <a:p>
          <a:endParaRPr lang="en-GB"/>
        </a:p>
      </dgm:t>
    </dgm:pt>
    <dgm:pt modelId="{5827098C-0B6C-624E-B5E6-4FE8295B2FA5}" type="sibTrans" cxnId="{6A3852D6-F69A-E840-9967-F1E900C9D95D}">
      <dgm:prSet/>
      <dgm:spPr/>
      <dgm:t>
        <a:bodyPr/>
        <a:lstStyle/>
        <a:p>
          <a:endParaRPr lang="en-GB"/>
        </a:p>
      </dgm:t>
    </dgm:pt>
    <dgm:pt modelId="{4EB079DE-828E-184F-BD71-AD55D866BCE2}">
      <dgm:prSet phldrT="[Text]" custT="1"/>
      <dgm:spPr/>
      <dgm:t>
        <a:bodyPr/>
        <a:lstStyle/>
        <a:p>
          <a:r>
            <a:rPr lang="en-GB" sz="2000" dirty="0" err="1"/>
            <a:t>减小生成分布与真实分布之间的</a:t>
          </a:r>
          <a:r>
            <a:rPr lang="en-US" altLang="zh-CN" sz="2000" dirty="0"/>
            <a:t>JS</a:t>
          </a:r>
          <a:r>
            <a:rPr lang="zh-CN" altLang="en-US" sz="2000" dirty="0"/>
            <a:t>散度</a:t>
          </a:r>
          <a:endParaRPr lang="en-GB" sz="2000" dirty="0"/>
        </a:p>
      </dgm:t>
    </dgm:pt>
    <dgm:pt modelId="{2341EC6F-0066-864C-97ED-4C62199A6D8E}" type="parTrans" cxnId="{6B65EB16-4B6F-D344-9CC0-85BDCFB56F06}">
      <dgm:prSet/>
      <dgm:spPr/>
      <dgm:t>
        <a:bodyPr/>
        <a:lstStyle/>
        <a:p>
          <a:endParaRPr lang="en-GB"/>
        </a:p>
      </dgm:t>
    </dgm:pt>
    <dgm:pt modelId="{0124829D-BC38-504B-B949-93B2ACE56C01}" type="sibTrans" cxnId="{6B65EB16-4B6F-D344-9CC0-85BDCFB56F06}">
      <dgm:prSet/>
      <dgm:spPr/>
      <dgm:t>
        <a:bodyPr/>
        <a:lstStyle/>
        <a:p>
          <a:endParaRPr lang="en-GB"/>
        </a:p>
      </dgm:t>
    </dgm:pt>
    <dgm:pt modelId="{64D7E4F8-DE51-644E-8535-8B3F1124F442}" type="pres">
      <dgm:prSet presAssocID="{E3A7AEBA-1849-9346-9318-E0794BE5BE35}" presName="outerComposite" presStyleCnt="0">
        <dgm:presLayoutVars>
          <dgm:chMax val="5"/>
          <dgm:dir/>
          <dgm:resizeHandles val="exact"/>
        </dgm:presLayoutVars>
      </dgm:prSet>
      <dgm:spPr/>
    </dgm:pt>
    <dgm:pt modelId="{B6BFE660-CD12-7746-B212-C696DAC9956A}" type="pres">
      <dgm:prSet presAssocID="{E3A7AEBA-1849-9346-9318-E0794BE5BE35}" presName="dummyMaxCanvas" presStyleCnt="0">
        <dgm:presLayoutVars/>
      </dgm:prSet>
      <dgm:spPr/>
    </dgm:pt>
    <dgm:pt modelId="{9D5783ED-7D40-0440-9035-05422476A18B}" type="pres">
      <dgm:prSet presAssocID="{E3A7AEBA-1849-9346-9318-E0794BE5BE35}" presName="ThreeNodes_1" presStyleLbl="node1" presStyleIdx="0" presStyleCnt="3">
        <dgm:presLayoutVars>
          <dgm:bulletEnabled val="1"/>
        </dgm:presLayoutVars>
      </dgm:prSet>
      <dgm:spPr/>
    </dgm:pt>
    <dgm:pt modelId="{886CE918-A9ED-FD46-B24D-1F46DCF35AAB}" type="pres">
      <dgm:prSet presAssocID="{E3A7AEBA-1849-9346-9318-E0794BE5BE35}" presName="ThreeNodes_2" presStyleLbl="node1" presStyleIdx="1" presStyleCnt="3">
        <dgm:presLayoutVars>
          <dgm:bulletEnabled val="1"/>
        </dgm:presLayoutVars>
      </dgm:prSet>
      <dgm:spPr/>
    </dgm:pt>
    <dgm:pt modelId="{E1A60045-D4E6-0A4B-BEC1-07622FBD15B5}" type="pres">
      <dgm:prSet presAssocID="{E3A7AEBA-1849-9346-9318-E0794BE5BE35}" presName="ThreeNodes_3" presStyleLbl="node1" presStyleIdx="2" presStyleCnt="3">
        <dgm:presLayoutVars>
          <dgm:bulletEnabled val="1"/>
        </dgm:presLayoutVars>
      </dgm:prSet>
      <dgm:spPr/>
    </dgm:pt>
    <dgm:pt modelId="{AF545280-DBB8-BE42-BAAB-925E98B985BB}" type="pres">
      <dgm:prSet presAssocID="{E3A7AEBA-1849-9346-9318-E0794BE5BE35}" presName="ThreeConn_1-2" presStyleLbl="fgAccFollowNode1" presStyleIdx="0" presStyleCnt="2">
        <dgm:presLayoutVars>
          <dgm:bulletEnabled val="1"/>
        </dgm:presLayoutVars>
      </dgm:prSet>
      <dgm:spPr/>
    </dgm:pt>
    <dgm:pt modelId="{EA7BEC26-A1D2-364C-9274-76EBF0C0C796}" type="pres">
      <dgm:prSet presAssocID="{E3A7AEBA-1849-9346-9318-E0794BE5BE35}" presName="ThreeConn_2-3" presStyleLbl="fgAccFollowNode1" presStyleIdx="1" presStyleCnt="2">
        <dgm:presLayoutVars>
          <dgm:bulletEnabled val="1"/>
        </dgm:presLayoutVars>
      </dgm:prSet>
      <dgm:spPr/>
    </dgm:pt>
    <dgm:pt modelId="{3A65819D-4DA9-A144-9F9C-C85FBADE498E}" type="pres">
      <dgm:prSet presAssocID="{E3A7AEBA-1849-9346-9318-E0794BE5BE35}" presName="ThreeNodes_1_text" presStyleLbl="node1" presStyleIdx="2" presStyleCnt="3">
        <dgm:presLayoutVars>
          <dgm:bulletEnabled val="1"/>
        </dgm:presLayoutVars>
      </dgm:prSet>
      <dgm:spPr/>
    </dgm:pt>
    <dgm:pt modelId="{7BC24F0A-CF27-C74A-AE8D-360F586AC998}" type="pres">
      <dgm:prSet presAssocID="{E3A7AEBA-1849-9346-9318-E0794BE5BE35}" presName="ThreeNodes_2_text" presStyleLbl="node1" presStyleIdx="2" presStyleCnt="3">
        <dgm:presLayoutVars>
          <dgm:bulletEnabled val="1"/>
        </dgm:presLayoutVars>
      </dgm:prSet>
      <dgm:spPr/>
    </dgm:pt>
    <dgm:pt modelId="{391741B4-1A99-5949-B4EB-DEDF28B438EF}" type="pres">
      <dgm:prSet presAssocID="{E3A7AEBA-1849-9346-9318-E0794BE5BE35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E833403-5F00-C44F-ABAC-B8437E062504}" type="presOf" srcId="{CAD2E847-7677-4A41-BF3C-5F2875926873}" destId="{886CE918-A9ED-FD46-B24D-1F46DCF35AAB}" srcOrd="0" destOrd="0" presId="urn:microsoft.com/office/officeart/2005/8/layout/vProcess5"/>
    <dgm:cxn modelId="{F8C87B11-33BD-0A48-9B15-0B50A4BC8781}" type="presOf" srcId="{E3A7AEBA-1849-9346-9318-E0794BE5BE35}" destId="{64D7E4F8-DE51-644E-8535-8B3F1124F442}" srcOrd="0" destOrd="0" presId="urn:microsoft.com/office/officeart/2005/8/layout/vProcess5"/>
    <dgm:cxn modelId="{56DF2813-7A91-0345-A405-22BA6D95CA7E}" type="presOf" srcId="{CA298C64-AE4B-D545-803B-6845B50071C2}" destId="{9D5783ED-7D40-0440-9035-05422476A18B}" srcOrd="0" destOrd="0" presId="urn:microsoft.com/office/officeart/2005/8/layout/vProcess5"/>
    <dgm:cxn modelId="{6B65EB16-4B6F-D344-9CC0-85BDCFB56F06}" srcId="{E3A7AEBA-1849-9346-9318-E0794BE5BE35}" destId="{4EB079DE-828E-184F-BD71-AD55D866BCE2}" srcOrd="2" destOrd="0" parTransId="{2341EC6F-0066-864C-97ED-4C62199A6D8E}" sibTransId="{0124829D-BC38-504B-B949-93B2ACE56C01}"/>
    <dgm:cxn modelId="{7AA79729-E968-BD42-A0F6-1EC3F298D839}" type="presOf" srcId="{4EB079DE-828E-184F-BD71-AD55D866BCE2}" destId="{E1A60045-D4E6-0A4B-BEC1-07622FBD15B5}" srcOrd="0" destOrd="0" presId="urn:microsoft.com/office/officeart/2005/8/layout/vProcess5"/>
    <dgm:cxn modelId="{30CAB72B-888A-8D4C-8012-9DC7873A70C8}" srcId="{E3A7AEBA-1849-9346-9318-E0794BE5BE35}" destId="{CA298C64-AE4B-D545-803B-6845B50071C2}" srcOrd="0" destOrd="0" parTransId="{0B4A280A-7D3D-8D44-9FE7-656BEEAFDAD2}" sibTransId="{47575C01-FA7C-004A-A93B-5C510BAEBC40}"/>
    <dgm:cxn modelId="{19C93A41-BD13-E64C-98E0-971A5C37AE9A}" type="presOf" srcId="{4EB079DE-828E-184F-BD71-AD55D866BCE2}" destId="{391741B4-1A99-5949-B4EB-DEDF28B438EF}" srcOrd="1" destOrd="0" presId="urn:microsoft.com/office/officeart/2005/8/layout/vProcess5"/>
    <dgm:cxn modelId="{7945D778-9006-E94F-B79D-A06FFC3E1BF6}" type="presOf" srcId="{5827098C-0B6C-624E-B5E6-4FE8295B2FA5}" destId="{EA7BEC26-A1D2-364C-9274-76EBF0C0C796}" srcOrd="0" destOrd="0" presId="urn:microsoft.com/office/officeart/2005/8/layout/vProcess5"/>
    <dgm:cxn modelId="{6A3852D6-F69A-E840-9967-F1E900C9D95D}" srcId="{E3A7AEBA-1849-9346-9318-E0794BE5BE35}" destId="{CAD2E847-7677-4A41-BF3C-5F2875926873}" srcOrd="1" destOrd="0" parTransId="{2C4188C4-037D-C645-ABE2-2100F907BD3F}" sibTransId="{5827098C-0B6C-624E-B5E6-4FE8295B2FA5}"/>
    <dgm:cxn modelId="{69B26EE4-5387-534C-A28D-3C8F7521CA29}" type="presOf" srcId="{47575C01-FA7C-004A-A93B-5C510BAEBC40}" destId="{AF545280-DBB8-BE42-BAAB-925E98B985BB}" srcOrd="0" destOrd="0" presId="urn:microsoft.com/office/officeart/2005/8/layout/vProcess5"/>
    <dgm:cxn modelId="{3EA762E7-273C-AA47-90CE-82BF29BE4A36}" type="presOf" srcId="{CA298C64-AE4B-D545-803B-6845B50071C2}" destId="{3A65819D-4DA9-A144-9F9C-C85FBADE498E}" srcOrd="1" destOrd="0" presId="urn:microsoft.com/office/officeart/2005/8/layout/vProcess5"/>
    <dgm:cxn modelId="{D937CFFF-536D-7B4B-97F4-698A27EF1A7D}" type="presOf" srcId="{CAD2E847-7677-4A41-BF3C-5F2875926873}" destId="{7BC24F0A-CF27-C74A-AE8D-360F586AC998}" srcOrd="1" destOrd="0" presId="urn:microsoft.com/office/officeart/2005/8/layout/vProcess5"/>
    <dgm:cxn modelId="{36F3114B-904C-A449-9081-EF7C28F24F46}" type="presParOf" srcId="{64D7E4F8-DE51-644E-8535-8B3F1124F442}" destId="{B6BFE660-CD12-7746-B212-C696DAC9956A}" srcOrd="0" destOrd="0" presId="urn:microsoft.com/office/officeart/2005/8/layout/vProcess5"/>
    <dgm:cxn modelId="{5A978CC7-3CDD-0F47-9019-B4A365FC1133}" type="presParOf" srcId="{64D7E4F8-DE51-644E-8535-8B3F1124F442}" destId="{9D5783ED-7D40-0440-9035-05422476A18B}" srcOrd="1" destOrd="0" presId="urn:microsoft.com/office/officeart/2005/8/layout/vProcess5"/>
    <dgm:cxn modelId="{03CEABBE-7972-E348-84FB-5ABF741C2409}" type="presParOf" srcId="{64D7E4F8-DE51-644E-8535-8B3F1124F442}" destId="{886CE918-A9ED-FD46-B24D-1F46DCF35AAB}" srcOrd="2" destOrd="0" presId="urn:microsoft.com/office/officeart/2005/8/layout/vProcess5"/>
    <dgm:cxn modelId="{D22B088D-F29C-DF43-A744-465108F17DDC}" type="presParOf" srcId="{64D7E4F8-DE51-644E-8535-8B3F1124F442}" destId="{E1A60045-D4E6-0A4B-BEC1-07622FBD15B5}" srcOrd="3" destOrd="0" presId="urn:microsoft.com/office/officeart/2005/8/layout/vProcess5"/>
    <dgm:cxn modelId="{F63167CF-59C0-A447-901F-9D2A4B5A06FD}" type="presParOf" srcId="{64D7E4F8-DE51-644E-8535-8B3F1124F442}" destId="{AF545280-DBB8-BE42-BAAB-925E98B985BB}" srcOrd="4" destOrd="0" presId="urn:microsoft.com/office/officeart/2005/8/layout/vProcess5"/>
    <dgm:cxn modelId="{BA362DC7-A11C-CD41-8108-100A16FCCE3C}" type="presParOf" srcId="{64D7E4F8-DE51-644E-8535-8B3F1124F442}" destId="{EA7BEC26-A1D2-364C-9274-76EBF0C0C796}" srcOrd="5" destOrd="0" presId="urn:microsoft.com/office/officeart/2005/8/layout/vProcess5"/>
    <dgm:cxn modelId="{41A1F148-B14B-FF4A-899B-5F556AEFC4E4}" type="presParOf" srcId="{64D7E4F8-DE51-644E-8535-8B3F1124F442}" destId="{3A65819D-4DA9-A144-9F9C-C85FBADE498E}" srcOrd="6" destOrd="0" presId="urn:microsoft.com/office/officeart/2005/8/layout/vProcess5"/>
    <dgm:cxn modelId="{8E42777B-4A05-6842-9207-E663F497FD3B}" type="presParOf" srcId="{64D7E4F8-DE51-644E-8535-8B3F1124F442}" destId="{7BC24F0A-CF27-C74A-AE8D-360F586AC998}" srcOrd="7" destOrd="0" presId="urn:microsoft.com/office/officeart/2005/8/layout/vProcess5"/>
    <dgm:cxn modelId="{DF451F59-82FA-E047-A67A-0587ECF6DC31}" type="presParOf" srcId="{64D7E4F8-DE51-644E-8535-8B3F1124F442}" destId="{391741B4-1A99-5949-B4EB-DEDF28B438EF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5783ED-7D40-0440-9035-05422476A18B}">
      <dsp:nvSpPr>
        <dsp:cNvPr id="0" name=""/>
        <dsp:cNvSpPr/>
      </dsp:nvSpPr>
      <dsp:spPr>
        <a:xfrm>
          <a:off x="0" y="0"/>
          <a:ext cx="4215539" cy="827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通过判别器找到当前分布与真实分布的</a:t>
          </a:r>
          <a:r>
            <a:rPr lang="en-US" altLang="zh-CN" sz="2000" kern="1200" dirty="0"/>
            <a:t>JS</a:t>
          </a:r>
          <a:r>
            <a:rPr lang="zh-CN" altLang="en-US" sz="2000" kern="1200" dirty="0"/>
            <a:t>散度</a:t>
          </a:r>
          <a:endParaRPr lang="en-GB" sz="2000" kern="1200" dirty="0"/>
        </a:p>
      </dsp:txBody>
      <dsp:txXfrm>
        <a:off x="24230" y="24230"/>
        <a:ext cx="3322847" cy="778812"/>
      </dsp:txXfrm>
    </dsp:sp>
    <dsp:sp modelId="{886CE918-A9ED-FD46-B24D-1F46DCF35AAB}">
      <dsp:nvSpPr>
        <dsp:cNvPr id="0" name=""/>
        <dsp:cNvSpPr/>
      </dsp:nvSpPr>
      <dsp:spPr>
        <a:xfrm>
          <a:off x="371959" y="965151"/>
          <a:ext cx="4215539" cy="827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通过生成器生成数据构成新的生成分布</a:t>
          </a:r>
          <a:endParaRPr lang="en-GB" sz="2000" kern="1200" dirty="0"/>
        </a:p>
      </dsp:txBody>
      <dsp:txXfrm>
        <a:off x="396189" y="989381"/>
        <a:ext cx="3257392" cy="778812"/>
      </dsp:txXfrm>
    </dsp:sp>
    <dsp:sp modelId="{E1A60045-D4E6-0A4B-BEC1-07622FBD15B5}">
      <dsp:nvSpPr>
        <dsp:cNvPr id="0" name=""/>
        <dsp:cNvSpPr/>
      </dsp:nvSpPr>
      <dsp:spPr>
        <a:xfrm>
          <a:off x="743918" y="1930303"/>
          <a:ext cx="4215539" cy="8272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 err="1"/>
            <a:t>减小生成分布与真实分布之间的</a:t>
          </a:r>
          <a:r>
            <a:rPr lang="en-US" altLang="zh-CN" sz="2000" kern="1200" dirty="0"/>
            <a:t>JS</a:t>
          </a:r>
          <a:r>
            <a:rPr lang="zh-CN" altLang="en-US" sz="2000" kern="1200" dirty="0"/>
            <a:t>散度</a:t>
          </a:r>
          <a:endParaRPr lang="en-GB" sz="2000" kern="1200" dirty="0"/>
        </a:p>
      </dsp:txBody>
      <dsp:txXfrm>
        <a:off x="768148" y="1954533"/>
        <a:ext cx="3257392" cy="778812"/>
      </dsp:txXfrm>
    </dsp:sp>
    <dsp:sp modelId="{AF545280-DBB8-BE42-BAAB-925E98B985BB}">
      <dsp:nvSpPr>
        <dsp:cNvPr id="0" name=""/>
        <dsp:cNvSpPr/>
      </dsp:nvSpPr>
      <dsp:spPr>
        <a:xfrm>
          <a:off x="3677811" y="627348"/>
          <a:ext cx="537727" cy="5377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3798800" y="627348"/>
        <a:ext cx="295749" cy="404640"/>
      </dsp:txXfrm>
    </dsp:sp>
    <dsp:sp modelId="{EA7BEC26-A1D2-364C-9274-76EBF0C0C796}">
      <dsp:nvSpPr>
        <dsp:cNvPr id="0" name=""/>
        <dsp:cNvSpPr/>
      </dsp:nvSpPr>
      <dsp:spPr>
        <a:xfrm>
          <a:off x="4049771" y="1586984"/>
          <a:ext cx="537727" cy="53772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200" kern="1200"/>
        </a:p>
      </dsp:txBody>
      <dsp:txXfrm>
        <a:off x="4170760" y="1586984"/>
        <a:ext cx="295749" cy="404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870044-25ED-4E18-901A-C6EB763D6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89518-C443-4D56-AE28-EFD59093B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B52DA-5EBE-4165-AC1A-DBC6F4BC4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9C8A6-40B6-456C-A701-2ABBF283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79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2022/12/6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hihu.com/search?q=%E5%8D%B7%E7%A7%AF%E7%A5%9E%E7%BB%8F%E7%BD%91%E7%BB%9C&amp;search_source=Entity&amp;hybrid_search_source=Entity&amp;hybrid_search_extra=%7B%22sourceType%22%3A%22article%22%2C%22sourceId%22%3A104186393%7D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21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420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9522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41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5947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先关注生成器部分。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1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传统的机器学习方法中，可以通过最大似然估计的方法来直接估计真实样本的分布，这种方法是可行的，但是有比较大的约束，即真实样本不能太复杂。如果服从正态分布，则可以直接用用最大似然的方法来估计参数，如果不服从，可以用</a:t>
            </a:r>
            <a:r>
              <a:rPr lang="en-US" altLang="zh-CN" dirty="0"/>
              <a:t>EM</a:t>
            </a:r>
            <a:r>
              <a:rPr lang="zh-CN" altLang="en-US" dirty="0"/>
              <a:t>或者变分推断，</a:t>
            </a:r>
            <a:r>
              <a:rPr lang="en-US" altLang="zh-CN" dirty="0"/>
              <a:t>MCMC</a:t>
            </a:r>
            <a:r>
              <a:rPr lang="zh-CN" altLang="en-US" dirty="0"/>
              <a:t>采样等方法来估计它的分布。然而当分布很复杂的时候，</a:t>
            </a:r>
            <a:r>
              <a:rPr lang="en-US" altLang="zh-CN" dirty="0"/>
              <a:t>GAN</a:t>
            </a:r>
            <a:r>
              <a:rPr lang="zh-CN" altLang="en-US" dirty="0"/>
              <a:t>通过对抗学习的策略来学习这种分布。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29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的定积分等于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101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的定积分等于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937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0</a:t>
            </a:r>
            <a:r>
              <a:rPr lang="zh-CN" altLang="en-US" dirty="0"/>
              <a:t>的定积分等于</a:t>
            </a:r>
            <a:r>
              <a:rPr lang="en-US" altLang="zh-CN" dirty="0"/>
              <a:t>0</a:t>
            </a:r>
          </a:p>
          <a:p>
            <a:endParaRPr lang="en-US" altLang="zh-CN" dirty="0"/>
          </a:p>
          <a:p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　　KL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散度（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Kullback-Leibler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 Divergence）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一般用于度量两个概率分布函数之间的“距离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0351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散度表示的其实是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p(x)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的编码空间中，以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q(x)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进行重新编码以后的信息增益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，因此也被称为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相对熵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en-US" b="0" i="0" dirty="0">
                <a:solidFill>
                  <a:srgbClr val="303133"/>
                </a:solidFill>
                <a:effectLst/>
                <a:latin typeface="-apple-system"/>
              </a:rPr>
              <a:t>KL</a:t>
            </a:r>
            <a:r>
              <a:rPr lang="zh-CN" altLang="en-US" b="0" i="0" dirty="0">
                <a:solidFill>
                  <a:srgbClr val="303133"/>
                </a:solidFill>
                <a:effectLst/>
                <a:latin typeface="-apple-system"/>
              </a:rPr>
              <a:t>散度存在不对称性，为解决这个问题，在</a:t>
            </a:r>
            <a:r>
              <a:rPr lang="en-US" b="0" i="0" dirty="0">
                <a:solidFill>
                  <a:srgbClr val="303133"/>
                </a:solidFill>
                <a:effectLst/>
                <a:latin typeface="-apple-system"/>
              </a:rPr>
              <a:t>KL</a:t>
            </a:r>
            <a:r>
              <a:rPr lang="zh-CN" altLang="en-US" b="0" i="0" dirty="0">
                <a:solidFill>
                  <a:srgbClr val="303133"/>
                </a:solidFill>
                <a:effectLst/>
                <a:latin typeface="-apple-system"/>
              </a:rPr>
              <a:t>散度基础上引入了</a:t>
            </a:r>
            <a:r>
              <a:rPr lang="en-US" b="0" i="0" dirty="0">
                <a:solidFill>
                  <a:srgbClr val="303133"/>
                </a:solidFill>
                <a:effectLst/>
                <a:latin typeface="-apple-system"/>
              </a:rPr>
              <a:t>JS</a:t>
            </a:r>
            <a:r>
              <a:rPr lang="zh-CN" altLang="en-US" b="0" i="0" dirty="0">
                <a:solidFill>
                  <a:srgbClr val="303133"/>
                </a:solidFill>
                <a:effectLst/>
                <a:latin typeface="-apple-system"/>
              </a:rPr>
              <a:t>散度。</a:t>
            </a:r>
          </a:p>
          <a:p>
            <a:pPr algn="ctr"/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𝐽𝑆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(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1‖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2)=12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𝐾𝐿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SizeTwoSym" pitchFamily="2" charset="2"/>
              </a:rPr>
              <a:t>(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1‖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1+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22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SizeTwoSym" pitchFamily="2" charset="2"/>
              </a:rPr>
              <a:t>)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+12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𝐾𝐿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SizeTwoSym" pitchFamily="2" charset="2"/>
              </a:rPr>
              <a:t>(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2‖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1+</a:t>
            </a:r>
            <a:r>
              <a:rPr lang="zh-CN" altLang="en-US" b="0" i="0" u="none" strike="noStrike" dirty="0">
                <a:solidFill>
                  <a:srgbClr val="303133"/>
                </a:solidFill>
                <a:effectLst/>
                <a:latin typeface="STIXGeneral-Italic" pitchFamily="2" charset="2"/>
              </a:rPr>
              <a:t>𝑃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General-Regular" pitchFamily="2" charset="2"/>
              </a:rPr>
              <a:t>22</a:t>
            </a:r>
            <a:r>
              <a:rPr lang="en-US" altLang="zh-CN" b="0" i="0" u="none" strike="noStrike" dirty="0">
                <a:solidFill>
                  <a:srgbClr val="303133"/>
                </a:solidFill>
                <a:effectLst/>
                <a:latin typeface="STIXSizeTwoSym" pitchFamily="2" charset="2"/>
              </a:rPr>
              <a:t>)</a:t>
            </a:r>
            <a:endParaRPr lang="zh-CN" altLang="en-US" b="0" i="0" dirty="0">
              <a:solidFill>
                <a:srgbClr val="303133"/>
              </a:solidFill>
              <a:effectLst/>
              <a:latin typeface="-apple-system"/>
            </a:endParaRP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47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1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486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343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30855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49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变化后的函数，其最大值可能不在</a:t>
            </a:r>
            <a:r>
              <a:rPr lang="en-US" altLang="zh-CN" dirty="0"/>
              <a:t>D_0</a:t>
            </a:r>
            <a:r>
              <a:rPr lang="zh-CN" altLang="en-US" dirty="0"/>
              <a:t>的位置，新的最大值可能为</a:t>
            </a:r>
            <a:r>
              <a:rPr lang="en-US" altLang="zh-CN" dirty="0"/>
              <a:t>D_1,</a:t>
            </a:r>
            <a:r>
              <a:rPr lang="zh-CN" altLang="en-US" dirty="0"/>
              <a:t> 但是因为固定着判别器，所以依旧使用</a:t>
            </a:r>
            <a:r>
              <a:rPr lang="en-US" altLang="zh-CN" dirty="0"/>
              <a:t>D_0,</a:t>
            </a:r>
            <a:r>
              <a:rPr lang="zh-CN" altLang="en-US" dirty="0"/>
              <a:t> 那么就无法获得生成分布与真实分布的</a:t>
            </a:r>
            <a:r>
              <a:rPr lang="en-US" altLang="zh-CN" dirty="0"/>
              <a:t>JS</a:t>
            </a:r>
            <a:r>
              <a:rPr lang="zh-CN" altLang="en-US" dirty="0"/>
              <a:t>散度。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7005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值得一提的是，我们无法确切指导真是分布</a:t>
            </a:r>
            <a:r>
              <a:rPr lang="en-US" altLang="zh-CN" dirty="0" err="1"/>
              <a:t>Pdata</a:t>
            </a:r>
            <a:r>
              <a:rPr lang="zh-CN" altLang="en-US" dirty="0"/>
              <a:t>与</a:t>
            </a:r>
            <a:r>
              <a:rPr lang="en-US" altLang="zh-CN" dirty="0" err="1"/>
              <a:t>Pg</a:t>
            </a:r>
            <a:r>
              <a:rPr lang="zh-CN" altLang="en-US" dirty="0"/>
              <a:t>的值，所以一般通过抽样的方式获得样本，以样本的分布来近似的表示真实分布与生成分布。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20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值得一提的是，我们无法确切指导真是分布</a:t>
            </a:r>
            <a:r>
              <a:rPr lang="en-US" altLang="zh-CN" dirty="0" err="1"/>
              <a:t>Pdata</a:t>
            </a:r>
            <a:r>
              <a:rPr lang="zh-CN" altLang="en-US" dirty="0"/>
              <a:t>与</a:t>
            </a:r>
            <a:r>
              <a:rPr lang="en-US" altLang="zh-CN" dirty="0" err="1"/>
              <a:t>Pg</a:t>
            </a:r>
            <a:r>
              <a:rPr lang="zh-CN" altLang="en-US" dirty="0"/>
              <a:t>的值，所以一般通过抽样的方式获得样本，以样本的分布来近似的表示真实分布与生成分布。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312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值得一提的是，我们无法确切指导真是分布</a:t>
            </a:r>
            <a:r>
              <a:rPr lang="en-US" altLang="zh-CN" dirty="0" err="1"/>
              <a:t>Pdata</a:t>
            </a:r>
            <a:r>
              <a:rPr lang="zh-CN" altLang="en-US" dirty="0"/>
              <a:t>与</a:t>
            </a:r>
            <a:r>
              <a:rPr lang="en-US" altLang="zh-CN" dirty="0" err="1"/>
              <a:t>Pg</a:t>
            </a:r>
            <a:r>
              <a:rPr lang="zh-CN" altLang="en-US" dirty="0"/>
              <a:t>的值，所以一般通过抽样的方式获得样本，以样本的分布来近似的表示真实分布与生成分布。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747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练习使用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3648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转置卷积（转置</a:t>
            </a:r>
            <a:r>
              <a:rPr lang="en-US" altLang="zh-CN" dirty="0"/>
              <a:t>CNN</a:t>
            </a:r>
            <a:r>
              <a:rPr lang="zh-CN" altLang="en-US" dirty="0"/>
              <a:t>），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年提出的最原始的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模型在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网络和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网络的网络结构上是通过以多层全连接网络为主体的多层感知机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实现的，然而其调参难度较大，训练失败相当常见，生成图片质量也相当不佳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尤其对于复杂的数据集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卷积神经网络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有更强的拟合与表达能力，并在判别式模型中取得了很大的成果。因此，研究者将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引入生成器和判别器，称作深度卷积对抗神经网络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Convolutional GAN)，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如下图所示。本质上，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DCGAN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是在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的基础上提出了一种训练架构，并对其做了训练指导，比如用卷积层取代了大部分全连接层，去掉池化层，采用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Normalization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技术，将判别模型的发展成果引入到了生成模型中。模型结构如下。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79483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Examples for Image Datasets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Photographs of Human Faces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Realistic Photographs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Cartoon Characters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Image-to-Image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Text-to-Image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Semantic-Image-to-Photo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Face Frontal View Generation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Generate New Human Poses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Photos to Emojis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Photograph Editing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Face Aging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Photo Blending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Super Resolution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Photo Inpainting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Clothing Translation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Video Prediction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555555"/>
                </a:solidFill>
                <a:effectLst/>
                <a:latin typeface="Helvetica Neue" panose="02000503000000020004" pitchFamily="2" charset="0"/>
              </a:rPr>
              <a:t>3D Object Generation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17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73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联系使用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784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2875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9572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5984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当判别器</a:t>
            </a:r>
            <a:r>
              <a:rPr lang="en-US" b="0" i="0" dirty="0">
                <a:solidFill>
                  <a:srgbClr val="4D4D4D"/>
                </a:solidFill>
                <a:effectLst/>
                <a:latin typeface="-apple-system"/>
              </a:rPr>
              <a:t>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非常准确时，判别器的损失很快收敛到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，从而</a:t>
            </a:r>
            <a:r>
              <a:rPr lang="zh-CN" altLang="en-US" b="1" i="0" dirty="0">
                <a:solidFill>
                  <a:srgbClr val="4D4D4D"/>
                </a:solidFill>
                <a:effectLst/>
                <a:latin typeface="-apple-system"/>
              </a:rPr>
              <a:t>无法提供可靠的路径使生成器的梯度继续更新，造成生成器梯度消失。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312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，生成样本的位置几乎都在两个峰下，且分布符合训练集的概率分布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65135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，生成样本的位置几乎都在两个峰下，且分布符合训练集的概率分布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1945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模式崩溃是分布只集中才某一峰值下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9513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887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063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5985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7869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这里表示了一个</a:t>
                </a:r>
                <a:r>
                  <a:rPr lang="en-US" altLang="zh-CN" dirty="0"/>
                  <a:t>moving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plan,</a:t>
                </a:r>
                <a:r>
                  <a:rPr lang="zh-CN" altLang="en-US" baseline="0" dirty="0"/>
                  <a:t> </a:t>
                </a:r>
                <a:r>
                  <a:rPr lang="zh-CN" altLang="en-US" dirty="0"/>
                  <a:t>颜色越浅，移动的越多。</a:t>
                </a:r>
                <a:r>
                  <a:rPr lang="en-US" altLang="zh-CN" dirty="0" err="1"/>
                  <a:t>Xp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xq</a:t>
                </a:r>
                <a:r>
                  <a:rPr lang="zh-CN" altLang="en-US" dirty="0"/>
                  <a:t>为分布中不同位置的数据量，每一个元素代表的这个位置移到另一个位置</a:t>
                </a:r>
                <a:r>
                  <a:rPr lang="zh-CN" altLang="en-US"/>
                  <a:t>的数据量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这里表示了一个</a:t>
                </a:r>
                <a:r>
                  <a:rPr lang="en-US" altLang="zh-CN" dirty="0"/>
                  <a:t>moving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plan,</a:t>
                </a:r>
                <a:r>
                  <a:rPr lang="zh-CN" altLang="en-US" baseline="0" dirty="0"/>
                  <a:t> </a:t>
                </a:r>
                <a:r>
                  <a:rPr lang="zh-CN" altLang="en-US" dirty="0"/>
                  <a:t>颜色越浅，移动的越多。</a:t>
                </a:r>
                <a:r>
                  <a:rPr lang="en-US" altLang="zh-CN" dirty="0" err="1"/>
                  <a:t>Xp</a:t>
                </a:r>
                <a:r>
                  <a:rPr lang="zh-CN" altLang="en-US" dirty="0"/>
                  <a:t> </a:t>
                </a:r>
                <a:r>
                  <a:rPr lang="en-US" altLang="zh-CN" dirty="0" err="1"/>
                  <a:t>xq</a:t>
                </a:r>
                <a:r>
                  <a:rPr lang="zh-CN" altLang="en-US" dirty="0"/>
                  <a:t>为分布中不同位置的数据量，每一个元素代表的这个位置移到另一个位置的数据量</a:t>
                </a:r>
                <a:r>
                  <a:rPr lang="en-CN" sz="1200" i="0" kern="1200" baseline="-250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𝐵(𝛾)=∑1_(𝑥_𝑝,𝑥_𝑞)▒〖𝛾(𝑥_𝑝,𝑥_𝑞)‖𝑥_𝑝−𝑥_𝑞 ‖ 〗</a:t>
                </a:r>
                <a:r>
                  <a:rPr lang="en-CN" dirty="0">
                    <a:effectLst/>
                  </a:rPr>
                  <a:t> 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492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边缘分布</a:t>
            </a:r>
            <a:r>
              <a:rPr lang="en-US" altLang="zh-CN" dirty="0"/>
              <a:t>—</a:t>
            </a:r>
            <a:r>
              <a:rPr lang="zh-CN" altLang="en-US"/>
              <a:t>距离的期望。事先</a:t>
            </a:r>
            <a:r>
              <a:rPr lang="zh-CN" altLang="en-US" dirty="0"/>
              <a:t>定义出判别器参数更新后的一个范围（</a:t>
            </a:r>
            <a:r>
              <a:rPr lang="en-US" altLang="zh-CN" dirty="0"/>
              <a:t>-</a:t>
            </a:r>
            <a:r>
              <a:rPr lang="en-US" altLang="zh-CN" dirty="0" err="1"/>
              <a:t>c,c</a:t>
            </a:r>
            <a:r>
              <a:rPr lang="zh-CN" altLang="en-US" dirty="0"/>
              <a:t>）、并不能严格的让目标函数服从</a:t>
            </a:r>
            <a:r>
              <a:rPr lang="en-US" altLang="zh-CN" dirty="0"/>
              <a:t>1-lipschitz</a:t>
            </a:r>
            <a:r>
              <a:rPr lang="zh-CN" altLang="en-US" dirty="0"/>
              <a:t>约束。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2954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去掉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sigmoid，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是因为判别器要拟合的是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Wasserstein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距离，所以不是一个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或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的分类问题，而是回归问题，取值不限于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到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1.</a:t>
            </a:r>
          </a:p>
          <a:p>
            <a:endParaRPr lang="en-US" altLang="zh-CN" b="0" i="0" dirty="0">
              <a:solidFill>
                <a:srgbClr val="121212"/>
              </a:solidFill>
              <a:effectLst/>
              <a:latin typeface="-apple-system"/>
            </a:endParaRPr>
          </a:p>
          <a:p>
            <a:r>
              <a:rPr lang="zh-CN" altLang="en-US" dirty="0"/>
              <a:t>事先定义出判别器参数更新后的一个范围（</a:t>
            </a:r>
            <a:r>
              <a:rPr lang="en-US" altLang="zh-CN" dirty="0"/>
              <a:t>-</a:t>
            </a:r>
            <a:r>
              <a:rPr lang="en-US" altLang="zh-CN" dirty="0" err="1"/>
              <a:t>c,c</a:t>
            </a:r>
            <a:r>
              <a:rPr lang="zh-CN" altLang="en-US" dirty="0"/>
              <a:t>）、并不能严格的让目标函数服从</a:t>
            </a:r>
            <a:r>
              <a:rPr lang="en-US" altLang="zh-CN" dirty="0"/>
              <a:t>1-lipschitz</a:t>
            </a:r>
            <a:r>
              <a:rPr lang="zh-CN" altLang="en-US" dirty="0"/>
              <a:t>约束。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截断参数，主要是想让判别器的函数是一个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Lipschitz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函数，也就是说函数的导数小于某个固定的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值。不好理解的话，想一下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log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函数，它在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那一段导数没有上限，所以就不是</a:t>
            </a:r>
            <a:r>
              <a:rPr lang="en-US" b="0" i="0" dirty="0" err="1">
                <a:solidFill>
                  <a:srgbClr val="121212"/>
                </a:solidFill>
                <a:effectLst/>
                <a:latin typeface="-apple-system"/>
              </a:rPr>
              <a:t>lipschitz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函数。很显而易见的就是，如果把函数值截断在一个范围内，导数就会小于一个</a:t>
            </a:r>
            <a:r>
              <a:rPr lang="en-US" b="0" i="0" dirty="0">
                <a:solidFill>
                  <a:srgbClr val="121212"/>
                </a:solidFill>
                <a:effectLst/>
                <a:latin typeface="-apple-system"/>
              </a:rPr>
              <a:t>K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8932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事先定义出判别器参数更新后的一个范围（</a:t>
            </a:r>
            <a:r>
              <a:rPr lang="en-US" altLang="zh-CN" dirty="0"/>
              <a:t>-</a:t>
            </a:r>
            <a:r>
              <a:rPr lang="en-US" altLang="zh-CN" dirty="0" err="1"/>
              <a:t>c,c</a:t>
            </a:r>
            <a:r>
              <a:rPr lang="zh-CN" altLang="en-US" dirty="0"/>
              <a:t>）、并不能严格的让目标函数服从</a:t>
            </a:r>
            <a:r>
              <a:rPr lang="en-US" altLang="zh-CN" dirty="0"/>
              <a:t>1-lipschitz</a:t>
            </a:r>
            <a:r>
              <a:rPr lang="zh-CN" altLang="en-US" dirty="0"/>
              <a:t>约束。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19823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只惩罚梯度大于</a:t>
            </a:r>
            <a:r>
              <a:rPr lang="en-US" altLang="zh-CN" dirty="0"/>
              <a:t>1</a:t>
            </a:r>
            <a:r>
              <a:rPr lang="zh-CN" altLang="en-US" dirty="0"/>
              <a:t>时的行为。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2343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只惩罚梯度大于</a:t>
            </a:r>
            <a:r>
              <a:rPr lang="en-US" altLang="zh-CN" dirty="0"/>
              <a:t>1</a:t>
            </a:r>
            <a:r>
              <a:rPr lang="zh-CN" altLang="en-US" dirty="0"/>
              <a:t>时的行为。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44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904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2233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972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98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685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01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3DD5BA4-EB39-4204-B78A-8A1CBA10F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4E10C-5835-44E0-9170-E090AE115F22}"/>
              </a:ext>
            </a:extLst>
          </p:cNvPr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1451AC-ED32-4E1D-B9AE-65AEE348573C}"/>
                </a:ext>
              </a:extLst>
            </p:cNvPr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>
                <a:extLst>
                  <a:ext uri="{FF2B5EF4-FFF2-40B4-BE49-F238E27FC236}">
                    <a16:creationId xmlns:a16="http://schemas.microsoft.com/office/drawing/2014/main" id="{C2A2D891-D994-4B2A-ADC5-752BB1D940BC}"/>
                  </a:ext>
                </a:extLst>
              </p:cNvPr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ḻîḑè">
                <a:extLst>
                  <a:ext uri="{FF2B5EF4-FFF2-40B4-BE49-F238E27FC236}">
                    <a16:creationId xmlns:a16="http://schemas.microsoft.com/office/drawing/2014/main" id="{5988883C-2BE9-405D-A778-D104319E18C8}"/>
                  </a:ext>
                </a:extLst>
              </p:cNvPr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ḻïďê">
                <a:extLst>
                  <a:ext uri="{FF2B5EF4-FFF2-40B4-BE49-F238E27FC236}">
                    <a16:creationId xmlns:a16="http://schemas.microsoft.com/office/drawing/2014/main" id="{CCCA5068-A45B-4545-9C5A-451B5A64F3AA}"/>
                  </a:ext>
                </a:extLst>
              </p:cNvPr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şlíḋè">
                <a:extLst>
                  <a:ext uri="{FF2B5EF4-FFF2-40B4-BE49-F238E27FC236}">
                    <a16:creationId xmlns:a16="http://schemas.microsoft.com/office/drawing/2014/main" id="{27146E29-9384-4A9C-8FA0-60343EEF3D8A}"/>
                  </a:ext>
                </a:extLst>
              </p:cNvPr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íďe">
                <a:extLst>
                  <a:ext uri="{FF2B5EF4-FFF2-40B4-BE49-F238E27FC236}">
                    <a16:creationId xmlns:a16="http://schemas.microsoft.com/office/drawing/2014/main" id="{19A4C7AB-7584-4E06-9096-ECD2D5C0FDF7}"/>
                  </a:ext>
                </a:extLst>
              </p:cNvPr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ľîḑe">
                <a:extLst>
                  <a:ext uri="{FF2B5EF4-FFF2-40B4-BE49-F238E27FC236}">
                    <a16:creationId xmlns:a16="http://schemas.microsoft.com/office/drawing/2014/main" id="{357292CA-AAF9-4946-87AE-8A5E709BFC47}"/>
                  </a:ext>
                </a:extLst>
              </p:cNvPr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iḍé">
                <a:extLst>
                  <a:ext uri="{FF2B5EF4-FFF2-40B4-BE49-F238E27FC236}">
                    <a16:creationId xmlns:a16="http://schemas.microsoft.com/office/drawing/2014/main" id="{0DF1B33A-A4CE-403C-9FF7-EDA0F9FE0FE3}"/>
                  </a:ext>
                </a:extLst>
              </p:cNvPr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liďé">
                <a:extLst>
                  <a:ext uri="{FF2B5EF4-FFF2-40B4-BE49-F238E27FC236}">
                    <a16:creationId xmlns:a16="http://schemas.microsoft.com/office/drawing/2014/main" id="{29FD4168-098F-4776-8BB3-C157AA140D70}"/>
                  </a:ext>
                </a:extLst>
              </p:cNvPr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317EE5BD-E397-49E8-A67D-1000D9D842AC}"/>
                  </a:ext>
                </a:extLst>
              </p:cNvPr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ṡ1iďe">
                <a:extLst>
                  <a:ext uri="{FF2B5EF4-FFF2-40B4-BE49-F238E27FC236}">
                    <a16:creationId xmlns:a16="http://schemas.microsoft.com/office/drawing/2014/main" id="{262D40FB-16BB-4284-AFC9-C81F18C5BD60}"/>
                  </a:ext>
                </a:extLst>
              </p:cNvPr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ľïḋé">
                <a:extLst>
                  <a:ext uri="{FF2B5EF4-FFF2-40B4-BE49-F238E27FC236}">
                    <a16:creationId xmlns:a16="http://schemas.microsoft.com/office/drawing/2014/main" id="{4E712710-AF9C-4582-8970-E1AF9A2332C5}"/>
                  </a:ext>
                </a:extLst>
              </p:cNvPr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1ïḓe">
                <a:extLst>
                  <a:ext uri="{FF2B5EF4-FFF2-40B4-BE49-F238E27FC236}">
                    <a16:creationId xmlns:a16="http://schemas.microsoft.com/office/drawing/2014/main" id="{63EE038E-A4BA-4F61-9361-FEA530A9F452}"/>
                  </a:ext>
                </a:extLst>
              </p:cNvPr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ľîḋé">
                <a:extLst>
                  <a:ext uri="{FF2B5EF4-FFF2-40B4-BE49-F238E27FC236}">
                    <a16:creationId xmlns:a16="http://schemas.microsoft.com/office/drawing/2014/main" id="{AF8D45F1-676B-4A01-99BD-8D51D2BAF3D6}"/>
                  </a:ext>
                </a:extLst>
              </p:cNvPr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ṧḷïdè">
                <a:extLst>
                  <a:ext uri="{FF2B5EF4-FFF2-40B4-BE49-F238E27FC236}">
                    <a16:creationId xmlns:a16="http://schemas.microsoft.com/office/drawing/2014/main" id="{E1C4D69B-FBB4-47D2-BD03-AC7C1444A26A}"/>
                  </a:ext>
                </a:extLst>
              </p:cNvPr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ḷîḓe">
                <a:extLst>
                  <a:ext uri="{FF2B5EF4-FFF2-40B4-BE49-F238E27FC236}">
                    <a16:creationId xmlns:a16="http://schemas.microsoft.com/office/drawing/2014/main" id="{78E96D5D-3221-43D0-A0D6-3607C2926725}"/>
                  </a:ext>
                </a:extLst>
              </p:cNvPr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é">
                <a:extLst>
                  <a:ext uri="{FF2B5EF4-FFF2-40B4-BE49-F238E27FC236}">
                    <a16:creationId xmlns:a16="http://schemas.microsoft.com/office/drawing/2014/main" id="{0ED3107C-ACE6-4D50-ADC3-999027E96110}"/>
                  </a:ext>
                </a:extLst>
              </p:cNvPr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ľîḋe">
                <a:extLst>
                  <a:ext uri="{FF2B5EF4-FFF2-40B4-BE49-F238E27FC236}">
                    <a16:creationId xmlns:a16="http://schemas.microsoft.com/office/drawing/2014/main" id="{D435AD35-6A0D-4345-9415-FF0776BFD61A}"/>
                  </a:ext>
                </a:extLst>
              </p:cNvPr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ḻíḍé">
                <a:extLst>
                  <a:ext uri="{FF2B5EF4-FFF2-40B4-BE49-F238E27FC236}">
                    <a16:creationId xmlns:a16="http://schemas.microsoft.com/office/drawing/2014/main" id="{0625285B-8E29-429A-A983-E9F5167DDF09}"/>
                  </a:ext>
                </a:extLst>
              </p:cNvPr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1íde">
                <a:extLst>
                  <a:ext uri="{FF2B5EF4-FFF2-40B4-BE49-F238E27FC236}">
                    <a16:creationId xmlns:a16="http://schemas.microsoft.com/office/drawing/2014/main" id="{0F0F95BD-1608-46EB-86C8-D8A8DF4945DD}"/>
                  </a:ext>
                </a:extLst>
              </p:cNvPr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ḷiḋê">
                <a:extLst>
                  <a:ext uri="{FF2B5EF4-FFF2-40B4-BE49-F238E27FC236}">
                    <a16:creationId xmlns:a16="http://schemas.microsoft.com/office/drawing/2014/main" id="{BB4BC201-820D-44EF-B3D4-D5B6E0085B09}"/>
                  </a:ext>
                </a:extLst>
              </p:cNvPr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1ïḓé">
                <a:extLst>
                  <a:ext uri="{FF2B5EF4-FFF2-40B4-BE49-F238E27FC236}">
                    <a16:creationId xmlns:a16="http://schemas.microsoft.com/office/drawing/2014/main" id="{5FDC32AB-4AB7-42B7-B11F-102DFF6B29C0}"/>
                  </a:ext>
                </a:extLst>
              </p:cNvPr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ṥlïḑê">
                <a:extLst>
                  <a:ext uri="{FF2B5EF4-FFF2-40B4-BE49-F238E27FC236}">
                    <a16:creationId xmlns:a16="http://schemas.microsoft.com/office/drawing/2014/main" id="{C6600A15-9F1F-40DE-9F04-F0F31A9C57F7}"/>
                  </a:ext>
                </a:extLst>
              </p:cNvPr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ļîḋé">
                <a:extLst>
                  <a:ext uri="{FF2B5EF4-FFF2-40B4-BE49-F238E27FC236}">
                    <a16:creationId xmlns:a16="http://schemas.microsoft.com/office/drawing/2014/main" id="{974F8C08-F987-4D49-8EB1-A06FE29DB83D}"/>
                  </a:ext>
                </a:extLst>
              </p:cNvPr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iḋé">
                <a:extLst>
                  <a:ext uri="{FF2B5EF4-FFF2-40B4-BE49-F238E27FC236}">
                    <a16:creationId xmlns:a16="http://schemas.microsoft.com/office/drawing/2014/main" id="{0AC6DBD6-6442-4661-B146-8196CD63975C}"/>
                  </a:ext>
                </a:extLst>
              </p:cNvPr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1ïḑê">
                <a:extLst>
                  <a:ext uri="{FF2B5EF4-FFF2-40B4-BE49-F238E27FC236}">
                    <a16:creationId xmlns:a16="http://schemas.microsoft.com/office/drawing/2014/main" id="{73A6C8BA-8AD9-4540-AA9F-231B74DC0777}"/>
                  </a:ext>
                </a:extLst>
              </p:cNvPr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îḑê">
                <a:extLst>
                  <a:ext uri="{FF2B5EF4-FFF2-40B4-BE49-F238E27FC236}">
                    <a16:creationId xmlns:a16="http://schemas.microsoft.com/office/drawing/2014/main" id="{7C382480-41EF-4EF7-AB6E-4AED395C3EA3}"/>
                  </a:ext>
                </a:extLst>
              </p:cNvPr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ŝḷíḍê">
                <a:extLst>
                  <a:ext uri="{FF2B5EF4-FFF2-40B4-BE49-F238E27FC236}">
                    <a16:creationId xmlns:a16="http://schemas.microsoft.com/office/drawing/2014/main" id="{7D332882-3E1E-4A5B-A428-00AFBD6D7343}"/>
                  </a:ext>
                </a:extLst>
              </p:cNvPr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ľíḍé">
                <a:extLst>
                  <a:ext uri="{FF2B5EF4-FFF2-40B4-BE49-F238E27FC236}">
                    <a16:creationId xmlns:a16="http://schemas.microsoft.com/office/drawing/2014/main" id="{4EC31911-A59A-4F4A-9D34-553079CB472B}"/>
                  </a:ext>
                </a:extLst>
              </p:cNvPr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ḻiḍe">
                <a:extLst>
                  <a:ext uri="{FF2B5EF4-FFF2-40B4-BE49-F238E27FC236}">
                    <a16:creationId xmlns:a16="http://schemas.microsoft.com/office/drawing/2014/main" id="{64E649FB-4ED5-45FD-A0C6-485B8BE24C83}"/>
                  </a:ext>
                </a:extLst>
              </p:cNvPr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şḻíḓe">
                <a:extLst>
                  <a:ext uri="{FF2B5EF4-FFF2-40B4-BE49-F238E27FC236}">
                    <a16:creationId xmlns:a16="http://schemas.microsoft.com/office/drawing/2014/main" id="{19BDEC23-212D-4322-A5C3-0CC27626CF3E}"/>
                  </a:ext>
                </a:extLst>
              </p:cNvPr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S1iḓé">
                <a:extLst>
                  <a:ext uri="{FF2B5EF4-FFF2-40B4-BE49-F238E27FC236}">
                    <a16:creationId xmlns:a16="http://schemas.microsoft.com/office/drawing/2014/main" id="{7AB18821-9DE9-4079-A63D-AD64BC5C23E7}"/>
                  </a:ext>
                </a:extLst>
              </p:cNvPr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ḻîḍé">
                <a:extLst>
                  <a:ext uri="{FF2B5EF4-FFF2-40B4-BE49-F238E27FC236}">
                    <a16:creationId xmlns:a16="http://schemas.microsoft.com/office/drawing/2014/main" id="{67884FF0-BE6B-4D18-8871-C6C9E95C295F}"/>
                  </a:ext>
                </a:extLst>
              </p:cNvPr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ṡḷíḍé">
                <a:extLst>
                  <a:ext uri="{FF2B5EF4-FFF2-40B4-BE49-F238E27FC236}">
                    <a16:creationId xmlns:a16="http://schemas.microsoft.com/office/drawing/2014/main" id="{3C9EAF9D-8B16-4C7A-BBBB-769C55755290}"/>
                  </a:ext>
                </a:extLst>
              </p:cNvPr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ṧlíḍé">
                <a:extLst>
                  <a:ext uri="{FF2B5EF4-FFF2-40B4-BE49-F238E27FC236}">
                    <a16:creationId xmlns:a16="http://schemas.microsoft.com/office/drawing/2014/main" id="{F4AB2DE8-20EC-4594-92D3-CA5695A10390}"/>
                  </a:ext>
                </a:extLst>
              </p:cNvPr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šļïḓé">
                <a:extLst>
                  <a:ext uri="{FF2B5EF4-FFF2-40B4-BE49-F238E27FC236}">
                    <a16:creationId xmlns:a16="http://schemas.microsoft.com/office/drawing/2014/main" id="{5AB17666-C8B9-4C3A-8E9B-73D45D40BDE2}"/>
                  </a:ext>
                </a:extLst>
              </p:cNvPr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îḓè">
                <a:extLst>
                  <a:ext uri="{FF2B5EF4-FFF2-40B4-BE49-F238E27FC236}">
                    <a16:creationId xmlns:a16="http://schemas.microsoft.com/office/drawing/2014/main" id="{1E069E19-6306-49BF-970E-C2464CF51714}"/>
                  </a:ext>
                </a:extLst>
              </p:cNvPr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ṡḷïḍê">
                <a:extLst>
                  <a:ext uri="{FF2B5EF4-FFF2-40B4-BE49-F238E27FC236}">
                    <a16:creationId xmlns:a16="http://schemas.microsoft.com/office/drawing/2014/main" id="{10D11FAC-1070-41FE-8B29-44FE1818EFD2}"/>
                  </a:ext>
                </a:extLst>
              </p:cNvPr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ļíḋe">
                <a:extLst>
                  <a:ext uri="{FF2B5EF4-FFF2-40B4-BE49-F238E27FC236}">
                    <a16:creationId xmlns:a16="http://schemas.microsoft.com/office/drawing/2014/main" id="{D7D59A13-5F6C-4A29-BA42-46AA267D2631}"/>
                  </a:ext>
                </a:extLst>
              </p:cNvPr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ľide">
                <a:extLst>
                  <a:ext uri="{FF2B5EF4-FFF2-40B4-BE49-F238E27FC236}">
                    <a16:creationId xmlns:a16="http://schemas.microsoft.com/office/drawing/2014/main" id="{8D3DB728-D3FD-4DA3-888E-D17BD5198EF8}"/>
                  </a:ext>
                </a:extLst>
              </p:cNvPr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dê">
                <a:extLst>
                  <a:ext uri="{FF2B5EF4-FFF2-40B4-BE49-F238E27FC236}">
                    <a16:creationId xmlns:a16="http://schemas.microsoft.com/office/drawing/2014/main" id="{B27E9A8F-A436-4C7E-9A8C-2365D0EB0C85}"/>
                  </a:ext>
                </a:extLst>
              </p:cNvPr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ḷíḑè">
                <a:extLst>
                  <a:ext uri="{FF2B5EF4-FFF2-40B4-BE49-F238E27FC236}">
                    <a16:creationId xmlns:a16="http://schemas.microsoft.com/office/drawing/2014/main" id="{CDB414FC-16C0-44D5-8D49-A206F5467CBA}"/>
                  </a:ext>
                </a:extLst>
              </p:cNvPr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8F3111-B36F-4FC0-8EDC-B92F7C0238CC}"/>
                </a:ext>
              </a:extLst>
            </p:cNvPr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>
                <a:extLst>
                  <a:ext uri="{FF2B5EF4-FFF2-40B4-BE49-F238E27FC236}">
                    <a16:creationId xmlns:a16="http://schemas.microsoft.com/office/drawing/2014/main" id="{B7E81E25-B7AE-4531-A87E-AED8DDFC55C9}"/>
                  </a:ext>
                </a:extLst>
              </p:cNvPr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lïdê">
                <a:extLst>
                  <a:ext uri="{FF2B5EF4-FFF2-40B4-BE49-F238E27FC236}">
                    <a16:creationId xmlns:a16="http://schemas.microsoft.com/office/drawing/2014/main" id="{8E726C61-BFA6-4DEB-A025-16A34B908257}"/>
                  </a:ext>
                </a:extLst>
              </p:cNvPr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ļíḍê">
                <a:extLst>
                  <a:ext uri="{FF2B5EF4-FFF2-40B4-BE49-F238E27FC236}">
                    <a16:creationId xmlns:a16="http://schemas.microsoft.com/office/drawing/2014/main" id="{619807DB-9C77-4D0D-9D07-2E2C88151A4C}"/>
                  </a:ext>
                </a:extLst>
              </p:cNvPr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iḑe">
                <a:extLst>
                  <a:ext uri="{FF2B5EF4-FFF2-40B4-BE49-F238E27FC236}">
                    <a16:creationId xmlns:a16="http://schemas.microsoft.com/office/drawing/2014/main" id="{99E2FD61-D936-4E67-9A7E-C0ECB844442C}"/>
                  </a:ext>
                </a:extLst>
              </p:cNvPr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iḑê">
                <a:extLst>
                  <a:ext uri="{FF2B5EF4-FFF2-40B4-BE49-F238E27FC236}">
                    <a16:creationId xmlns:a16="http://schemas.microsoft.com/office/drawing/2014/main" id="{8200E2FF-079A-4623-8CDF-6AE7948A610D}"/>
                  </a:ext>
                </a:extLst>
              </p:cNvPr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iḋe">
                <a:extLst>
                  <a:ext uri="{FF2B5EF4-FFF2-40B4-BE49-F238E27FC236}">
                    <a16:creationId xmlns:a16="http://schemas.microsoft.com/office/drawing/2014/main" id="{BEDDD1D7-96BD-4C1A-9A5D-B868B945FCB2}"/>
                  </a:ext>
                </a:extLst>
              </p:cNvPr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1íḋè">
                <a:extLst>
                  <a:ext uri="{FF2B5EF4-FFF2-40B4-BE49-F238E27FC236}">
                    <a16:creationId xmlns:a16="http://schemas.microsoft.com/office/drawing/2014/main" id="{D08B75AE-3E05-4530-952E-4EA5C02491EF}"/>
                  </a:ext>
                </a:extLst>
              </p:cNvPr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líďe">
                <a:extLst>
                  <a:ext uri="{FF2B5EF4-FFF2-40B4-BE49-F238E27FC236}">
                    <a16:creationId xmlns:a16="http://schemas.microsoft.com/office/drawing/2014/main" id="{98EBE66C-0602-4EDC-A017-5823F88DCAE7}"/>
                  </a:ext>
                </a:extLst>
              </p:cNvPr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$ļîďe">
                <a:extLst>
                  <a:ext uri="{FF2B5EF4-FFF2-40B4-BE49-F238E27FC236}">
                    <a16:creationId xmlns:a16="http://schemas.microsoft.com/office/drawing/2014/main" id="{9B1B8DAD-7BAD-4F5F-9499-3D68232950A9}"/>
                  </a:ext>
                </a:extLst>
              </p:cNvPr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îḓè">
                <a:extLst>
                  <a:ext uri="{FF2B5EF4-FFF2-40B4-BE49-F238E27FC236}">
                    <a16:creationId xmlns:a16="http://schemas.microsoft.com/office/drawing/2014/main" id="{6C2E4D85-5503-459F-A3F7-36F51372560F}"/>
                  </a:ext>
                </a:extLst>
              </p:cNvPr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ľíďê">
                <a:extLst>
                  <a:ext uri="{FF2B5EF4-FFF2-40B4-BE49-F238E27FC236}">
                    <a16:creationId xmlns:a16="http://schemas.microsoft.com/office/drawing/2014/main" id="{7EAE270D-A360-4880-8DA7-51FA00E946FC}"/>
                  </a:ext>
                </a:extLst>
              </p:cNvPr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ḷíde">
                <a:extLst>
                  <a:ext uri="{FF2B5EF4-FFF2-40B4-BE49-F238E27FC236}">
                    <a16:creationId xmlns:a16="http://schemas.microsoft.com/office/drawing/2014/main" id="{50BBD9A2-B48D-4F57-B4F4-D9D53B3409CA}"/>
                  </a:ext>
                </a:extLst>
              </p:cNvPr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ḷíḍé">
                <a:extLst>
                  <a:ext uri="{FF2B5EF4-FFF2-40B4-BE49-F238E27FC236}">
                    <a16:creationId xmlns:a16="http://schemas.microsoft.com/office/drawing/2014/main" id="{6B361C17-627E-4B4C-856F-612054E5418A}"/>
                  </a:ext>
                </a:extLst>
              </p:cNvPr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ṡľîdè">
                <a:extLst>
                  <a:ext uri="{FF2B5EF4-FFF2-40B4-BE49-F238E27FC236}">
                    <a16:creationId xmlns:a16="http://schemas.microsoft.com/office/drawing/2014/main" id="{D2E5A10B-4586-4A46-8809-0B418136C2CC}"/>
                  </a:ext>
                </a:extLst>
              </p:cNvPr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lîde">
                <a:extLst>
                  <a:ext uri="{FF2B5EF4-FFF2-40B4-BE49-F238E27FC236}">
                    <a16:creationId xmlns:a16="http://schemas.microsoft.com/office/drawing/2014/main" id="{DE1032F7-7B78-4010-A4A8-3C5689C3FD41}"/>
                  </a:ext>
                </a:extLst>
              </p:cNvPr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ļîḍé">
                <a:extLst>
                  <a:ext uri="{FF2B5EF4-FFF2-40B4-BE49-F238E27FC236}">
                    <a16:creationId xmlns:a16="http://schemas.microsoft.com/office/drawing/2014/main" id="{B262864B-F9CA-46EC-81E9-EA65034A9909}"/>
                  </a:ext>
                </a:extLst>
              </p:cNvPr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ḻíḋè">
                <a:extLst>
                  <a:ext uri="{FF2B5EF4-FFF2-40B4-BE49-F238E27FC236}">
                    <a16:creationId xmlns:a16="http://schemas.microsoft.com/office/drawing/2014/main" id="{5AD10E81-21DD-4478-BBF9-7DCE078E878E}"/>
                  </a:ext>
                </a:extLst>
              </p:cNvPr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1íďé">
                <a:extLst>
                  <a:ext uri="{FF2B5EF4-FFF2-40B4-BE49-F238E27FC236}">
                    <a16:creationId xmlns:a16="http://schemas.microsoft.com/office/drawing/2014/main" id="{582367DA-68AA-4E20-A82E-3D2FC50AC717}"/>
                  </a:ext>
                </a:extLst>
              </p:cNvPr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íḑè">
                <a:extLst>
                  <a:ext uri="{FF2B5EF4-FFF2-40B4-BE49-F238E27FC236}">
                    <a16:creationId xmlns:a16="http://schemas.microsoft.com/office/drawing/2014/main" id="{909C4D1D-BA30-4524-9BFE-59176207CB81}"/>
                  </a:ext>
                </a:extLst>
              </p:cNvPr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ļiďé">
                <a:extLst>
                  <a:ext uri="{FF2B5EF4-FFF2-40B4-BE49-F238E27FC236}">
                    <a16:creationId xmlns:a16="http://schemas.microsoft.com/office/drawing/2014/main" id="{5AA3E82B-08F7-427F-B7E2-BE5071D1BDF9}"/>
                  </a:ext>
                </a:extLst>
              </p:cNvPr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ḍè">
                <a:extLst>
                  <a:ext uri="{FF2B5EF4-FFF2-40B4-BE49-F238E27FC236}">
                    <a16:creationId xmlns:a16="http://schemas.microsoft.com/office/drawing/2014/main" id="{3A66E6C0-3FEA-45A0-84DA-A3CE05F2C618}"/>
                  </a:ext>
                </a:extLst>
              </p:cNvPr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ḻiḍê">
                <a:extLst>
                  <a:ext uri="{FF2B5EF4-FFF2-40B4-BE49-F238E27FC236}">
                    <a16:creationId xmlns:a16="http://schemas.microsoft.com/office/drawing/2014/main" id="{A5117214-71ED-498D-AFF8-ABDA81A3AC72}"/>
                  </a:ext>
                </a:extLst>
              </p:cNvPr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ṣ1iḍé">
                <a:extLst>
                  <a:ext uri="{FF2B5EF4-FFF2-40B4-BE49-F238E27FC236}">
                    <a16:creationId xmlns:a16="http://schemas.microsoft.com/office/drawing/2014/main" id="{C9D65439-B53E-4BFF-B268-C9C03F972BE8}"/>
                  </a:ext>
                </a:extLst>
              </p:cNvPr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ľîḋé">
                <a:extLst>
                  <a:ext uri="{FF2B5EF4-FFF2-40B4-BE49-F238E27FC236}">
                    <a16:creationId xmlns:a16="http://schemas.microsoft.com/office/drawing/2014/main" id="{AFC2ED14-F5AA-40F8-A040-6661C6CD5411}"/>
                  </a:ext>
                </a:extLst>
              </p:cNvPr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ṣ1iḍe">
                <a:extLst>
                  <a:ext uri="{FF2B5EF4-FFF2-40B4-BE49-F238E27FC236}">
                    <a16:creationId xmlns:a16="http://schemas.microsoft.com/office/drawing/2014/main" id="{6ED4BBC0-E44B-46AE-9421-A43CFC6E7501}"/>
                  </a:ext>
                </a:extLst>
              </p:cNvPr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íḑê">
                <a:extLst>
                  <a:ext uri="{FF2B5EF4-FFF2-40B4-BE49-F238E27FC236}">
                    <a16:creationId xmlns:a16="http://schemas.microsoft.com/office/drawing/2014/main" id="{05CBB044-FA1C-48BD-AB18-2CB503606613}"/>
                  </a:ext>
                </a:extLst>
              </p:cNvPr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1îďê">
                <a:extLst>
                  <a:ext uri="{FF2B5EF4-FFF2-40B4-BE49-F238E27FC236}">
                    <a16:creationId xmlns:a16="http://schemas.microsoft.com/office/drawing/2014/main" id="{A4D73FB8-896D-46D2-A0F0-A24C0946AAE9}"/>
                  </a:ext>
                </a:extLst>
              </p:cNvPr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1îḓe">
                <a:extLst>
                  <a:ext uri="{FF2B5EF4-FFF2-40B4-BE49-F238E27FC236}">
                    <a16:creationId xmlns:a16="http://schemas.microsoft.com/office/drawing/2014/main" id="{39C87C6E-ED98-4ABF-A75D-6726EDEDC1CE}"/>
                  </a:ext>
                </a:extLst>
              </p:cNvPr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şḻiḓe">
                <a:extLst>
                  <a:ext uri="{FF2B5EF4-FFF2-40B4-BE49-F238E27FC236}">
                    <a16:creationId xmlns:a16="http://schemas.microsoft.com/office/drawing/2014/main" id="{7C123004-D749-4A75-9EDC-CA25DA79C4FD}"/>
                  </a:ext>
                </a:extLst>
              </p:cNvPr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liḋê">
                <a:extLst>
                  <a:ext uri="{FF2B5EF4-FFF2-40B4-BE49-F238E27FC236}">
                    <a16:creationId xmlns:a16="http://schemas.microsoft.com/office/drawing/2014/main" id="{C1E848E0-FC21-4A0A-89F4-DF486F6E5034}"/>
                  </a:ext>
                </a:extLst>
              </p:cNvPr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ïďè">
                <a:extLst>
                  <a:ext uri="{FF2B5EF4-FFF2-40B4-BE49-F238E27FC236}">
                    <a16:creationId xmlns:a16="http://schemas.microsoft.com/office/drawing/2014/main" id="{1927F256-C6E0-4DC5-B8BC-7D4EA5ED56BA}"/>
                  </a:ext>
                </a:extLst>
              </p:cNvPr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1íḍê">
                <a:extLst>
                  <a:ext uri="{FF2B5EF4-FFF2-40B4-BE49-F238E27FC236}">
                    <a16:creationId xmlns:a16="http://schemas.microsoft.com/office/drawing/2014/main" id="{7392700E-72FA-43E5-B856-DD07F26BF1EC}"/>
                  </a:ext>
                </a:extLst>
              </p:cNvPr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ṥ1îdê">
                <a:extLst>
                  <a:ext uri="{FF2B5EF4-FFF2-40B4-BE49-F238E27FC236}">
                    <a16:creationId xmlns:a16="http://schemas.microsoft.com/office/drawing/2014/main" id="{B31FF8D8-53DA-4F89-BF23-6D381C80027E}"/>
                  </a:ext>
                </a:extLst>
              </p:cNvPr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ṧḻïďé">
                <a:extLst>
                  <a:ext uri="{FF2B5EF4-FFF2-40B4-BE49-F238E27FC236}">
                    <a16:creationId xmlns:a16="http://schemas.microsoft.com/office/drawing/2014/main" id="{B09F8A3C-88B5-4819-8A2F-6D9786527AB7}"/>
                  </a:ext>
                </a:extLst>
              </p:cNvPr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lídè">
                <a:extLst>
                  <a:ext uri="{FF2B5EF4-FFF2-40B4-BE49-F238E27FC236}">
                    <a16:creationId xmlns:a16="http://schemas.microsoft.com/office/drawing/2014/main" id="{9B63C3C8-4AE0-4405-ACE9-01CA4A11816E}"/>
                  </a:ext>
                </a:extLst>
              </p:cNvPr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ḋé">
                <a:extLst>
                  <a:ext uri="{FF2B5EF4-FFF2-40B4-BE49-F238E27FC236}">
                    <a16:creationId xmlns:a16="http://schemas.microsoft.com/office/drawing/2014/main" id="{472C7F56-01D6-42A9-8C6D-DE1F9A7FBB66}"/>
                  </a:ext>
                </a:extLst>
              </p:cNvPr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ṧľîḋè">
                <a:extLst>
                  <a:ext uri="{FF2B5EF4-FFF2-40B4-BE49-F238E27FC236}">
                    <a16:creationId xmlns:a16="http://schemas.microsoft.com/office/drawing/2014/main" id="{76AC9B29-1DFB-4408-930C-050128F5D4FD}"/>
                  </a:ext>
                </a:extLst>
              </p:cNvPr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ḓe">
                <a:extLst>
                  <a:ext uri="{FF2B5EF4-FFF2-40B4-BE49-F238E27FC236}">
                    <a16:creationId xmlns:a16="http://schemas.microsoft.com/office/drawing/2014/main" id="{950B0B74-6989-4CD4-97C3-D8CB942C72C4}"/>
                  </a:ext>
                </a:extLst>
              </p:cNvPr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ṥḻíḑè">
                <a:extLst>
                  <a:ext uri="{FF2B5EF4-FFF2-40B4-BE49-F238E27FC236}">
                    <a16:creationId xmlns:a16="http://schemas.microsoft.com/office/drawing/2014/main" id="{F99C67CB-1EE8-4624-B844-EB2DDF0799E6}"/>
                  </a:ext>
                </a:extLst>
              </p:cNvPr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ľiḓê">
                <a:extLst>
                  <a:ext uri="{FF2B5EF4-FFF2-40B4-BE49-F238E27FC236}">
                    <a16:creationId xmlns:a16="http://schemas.microsoft.com/office/drawing/2014/main" id="{8A38E0D2-C9D5-4DE1-AE73-7E51FCBF13F6}"/>
                  </a:ext>
                </a:extLst>
              </p:cNvPr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ḓê">
                <a:extLst>
                  <a:ext uri="{FF2B5EF4-FFF2-40B4-BE49-F238E27FC236}">
                    <a16:creationId xmlns:a16="http://schemas.microsoft.com/office/drawing/2014/main" id="{190AE5E5-83B1-4888-B025-F475A7F9EAA9}"/>
                  </a:ext>
                </a:extLst>
              </p:cNvPr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şlîḍè">
                <a:extLst>
                  <a:ext uri="{FF2B5EF4-FFF2-40B4-BE49-F238E27FC236}">
                    <a16:creationId xmlns:a16="http://schemas.microsoft.com/office/drawing/2014/main" id="{1D314AFA-24F0-4418-B57F-7984EE2C1E5D}"/>
                  </a:ext>
                </a:extLst>
              </p:cNvPr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ļîďê">
                <a:extLst>
                  <a:ext uri="{FF2B5EF4-FFF2-40B4-BE49-F238E27FC236}">
                    <a16:creationId xmlns:a16="http://schemas.microsoft.com/office/drawing/2014/main" id="{95964BC1-EDD8-4C6B-A8A4-BCD51549F4AD}"/>
                  </a:ext>
                </a:extLst>
              </p:cNvPr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ľïḑé">
                <a:extLst>
                  <a:ext uri="{FF2B5EF4-FFF2-40B4-BE49-F238E27FC236}">
                    <a16:creationId xmlns:a16="http://schemas.microsoft.com/office/drawing/2014/main" id="{D7F49286-CBF8-41C3-B569-45BE31D90595}"/>
                  </a:ext>
                </a:extLst>
              </p:cNvPr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ïḍê">
                <a:extLst>
                  <a:ext uri="{FF2B5EF4-FFF2-40B4-BE49-F238E27FC236}">
                    <a16:creationId xmlns:a16="http://schemas.microsoft.com/office/drawing/2014/main" id="{D74B1558-E4C2-4A51-961C-B0B2050D01E1}"/>
                  </a:ext>
                </a:extLst>
              </p:cNvPr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íḋe">
                <a:extLst>
                  <a:ext uri="{FF2B5EF4-FFF2-40B4-BE49-F238E27FC236}">
                    <a16:creationId xmlns:a16="http://schemas.microsoft.com/office/drawing/2014/main" id="{F531C9B4-9F6F-4D2F-A2BB-37B78A40E143}"/>
                  </a:ext>
                </a:extLst>
              </p:cNvPr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lîḓé">
                <a:extLst>
                  <a:ext uri="{FF2B5EF4-FFF2-40B4-BE49-F238E27FC236}">
                    <a16:creationId xmlns:a16="http://schemas.microsoft.com/office/drawing/2014/main" id="{16B03EE1-7118-4778-B690-5809D06C083F}"/>
                  </a:ext>
                </a:extLst>
              </p:cNvPr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1îḑê">
                <a:extLst>
                  <a:ext uri="{FF2B5EF4-FFF2-40B4-BE49-F238E27FC236}">
                    <a16:creationId xmlns:a16="http://schemas.microsoft.com/office/drawing/2014/main" id="{8002943E-DC56-40A4-99FC-AA3A901F76B1}"/>
                  </a:ext>
                </a:extLst>
              </p:cNvPr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ľîdé">
                <a:extLst>
                  <a:ext uri="{FF2B5EF4-FFF2-40B4-BE49-F238E27FC236}">
                    <a16:creationId xmlns:a16="http://schemas.microsoft.com/office/drawing/2014/main" id="{BA82DD9C-7DFD-48DC-9A24-BA46B82FD344}"/>
                  </a:ext>
                </a:extLst>
              </p:cNvPr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ľîdé">
                <a:extLst>
                  <a:ext uri="{FF2B5EF4-FFF2-40B4-BE49-F238E27FC236}">
                    <a16:creationId xmlns:a16="http://schemas.microsoft.com/office/drawing/2014/main" id="{68A04A8A-2388-4CCF-B455-617ABCDF986E}"/>
                  </a:ext>
                </a:extLst>
              </p:cNvPr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ļíḑè">
                <a:extLst>
                  <a:ext uri="{FF2B5EF4-FFF2-40B4-BE49-F238E27FC236}">
                    <a16:creationId xmlns:a16="http://schemas.microsoft.com/office/drawing/2014/main" id="{49924D84-489C-4463-9732-8D29E6D53278}"/>
                  </a:ext>
                </a:extLst>
              </p:cNvPr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íḍé">
                <a:extLst>
                  <a:ext uri="{FF2B5EF4-FFF2-40B4-BE49-F238E27FC236}">
                    <a16:creationId xmlns:a16="http://schemas.microsoft.com/office/drawing/2014/main" id="{A59A6242-8228-4E8C-9B15-66218668DAED}"/>
                  </a:ext>
                </a:extLst>
              </p:cNvPr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lîde">
                <a:extLst>
                  <a:ext uri="{FF2B5EF4-FFF2-40B4-BE49-F238E27FC236}">
                    <a16:creationId xmlns:a16="http://schemas.microsoft.com/office/drawing/2014/main" id="{6849EFBD-777C-4105-B662-848D6BF47BEC}"/>
                  </a:ext>
                </a:extLst>
              </p:cNvPr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ṧļide">
                <a:extLst>
                  <a:ext uri="{FF2B5EF4-FFF2-40B4-BE49-F238E27FC236}">
                    <a16:creationId xmlns:a16="http://schemas.microsoft.com/office/drawing/2014/main" id="{AE656C30-9641-4271-B496-C46C6F95199B}"/>
                  </a:ext>
                </a:extLst>
              </p:cNvPr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ḻíḓe">
                <a:extLst>
                  <a:ext uri="{FF2B5EF4-FFF2-40B4-BE49-F238E27FC236}">
                    <a16:creationId xmlns:a16="http://schemas.microsoft.com/office/drawing/2014/main" id="{8BAED339-58FD-40F4-95A0-128CA78CF52C}"/>
                  </a:ext>
                </a:extLst>
              </p:cNvPr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ļíḑe">
                <a:extLst>
                  <a:ext uri="{FF2B5EF4-FFF2-40B4-BE49-F238E27FC236}">
                    <a16:creationId xmlns:a16="http://schemas.microsoft.com/office/drawing/2014/main" id="{29C15443-070D-43F7-8B1D-9E490C078990}"/>
                  </a:ext>
                </a:extLst>
              </p:cNvPr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íḓè">
                <a:extLst>
                  <a:ext uri="{FF2B5EF4-FFF2-40B4-BE49-F238E27FC236}">
                    <a16:creationId xmlns:a16="http://schemas.microsoft.com/office/drawing/2014/main" id="{B4045274-10DA-4F21-9700-3973B15A3855}"/>
                  </a:ext>
                </a:extLst>
              </p:cNvPr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ḑè">
                <a:extLst>
                  <a:ext uri="{FF2B5EF4-FFF2-40B4-BE49-F238E27FC236}">
                    <a16:creationId xmlns:a16="http://schemas.microsoft.com/office/drawing/2014/main" id="{BB9F8E61-8B1B-4294-8BB3-D4EA1CC0E990}"/>
                  </a:ext>
                </a:extLst>
              </p:cNvPr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ḷïďé">
                <a:extLst>
                  <a:ext uri="{FF2B5EF4-FFF2-40B4-BE49-F238E27FC236}">
                    <a16:creationId xmlns:a16="http://schemas.microsoft.com/office/drawing/2014/main" id="{A5BAE57E-0482-4E8A-809C-C0A0A1192F28}"/>
                  </a:ext>
                </a:extLst>
              </p:cNvPr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ślïḓè">
                <a:extLst>
                  <a:ext uri="{FF2B5EF4-FFF2-40B4-BE49-F238E27FC236}">
                    <a16:creationId xmlns:a16="http://schemas.microsoft.com/office/drawing/2014/main" id="{2A42BFF3-0453-4964-B5C1-4481A38B5BB7}"/>
                  </a:ext>
                </a:extLst>
              </p:cNvPr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liḓe">
                <a:extLst>
                  <a:ext uri="{FF2B5EF4-FFF2-40B4-BE49-F238E27FC236}">
                    <a16:creationId xmlns:a16="http://schemas.microsoft.com/office/drawing/2014/main" id="{4B0BBBCA-A168-408F-AA00-B9B65EC4ACB8}"/>
                  </a:ext>
                </a:extLst>
              </p:cNvPr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šḻíḋé">
                <a:extLst>
                  <a:ext uri="{FF2B5EF4-FFF2-40B4-BE49-F238E27FC236}">
                    <a16:creationId xmlns:a16="http://schemas.microsoft.com/office/drawing/2014/main" id="{07586F0A-C75A-48E8-ACA0-7F5C382C1CAE}"/>
                  </a:ext>
                </a:extLst>
              </p:cNvPr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liḑè">
                <a:extLst>
                  <a:ext uri="{FF2B5EF4-FFF2-40B4-BE49-F238E27FC236}">
                    <a16:creationId xmlns:a16="http://schemas.microsoft.com/office/drawing/2014/main" id="{166CB932-E7F6-4D04-AEFB-382215D88EE0}"/>
                  </a:ext>
                </a:extLst>
              </p:cNvPr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08AA28-1402-4DA2-9841-4DC85762DFFB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>
            <a:extLst>
              <a:ext uri="{FF2B5EF4-FFF2-40B4-BE49-F238E27FC236}">
                <a16:creationId xmlns:a16="http://schemas.microsoft.com/office/drawing/2014/main" id="{D3DC99E1-D660-44F2-86A5-47694E2F1E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>
            <a:extLst>
              <a:ext uri="{FF2B5EF4-FFF2-40B4-BE49-F238E27FC236}">
                <a16:creationId xmlns:a16="http://schemas.microsoft.com/office/drawing/2014/main" id="{3AD2F258-EF56-42CF-8756-0ECD6E98DD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8CC02C8-2A90-414B-85F4-D0E6D75BF360}"/>
              </a:ext>
            </a:extLst>
          </p:cNvPr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6B6082-688A-4E7F-BE27-44C9A5A08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81AD0219-BA19-4060-A25F-BE6623E4D313}"/>
              </a:ext>
            </a:extLst>
          </p:cNvPr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</a:p>
        </p:txBody>
      </p: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81E9912E-8F2F-4790-8F48-A3669983B6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  <p:extLst>
      <p:ext uri="{BB962C8B-B14F-4D97-AF65-F5344CB8AC3E}">
        <p14:creationId xmlns:p14="http://schemas.microsoft.com/office/powerpoint/2010/main" val="35333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2418E3-90AE-43BF-A10B-BC189BDF46B0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>
              <a:extLst>
                <a:ext uri="{FF2B5EF4-FFF2-40B4-BE49-F238E27FC236}">
                  <a16:creationId xmlns:a16="http://schemas.microsoft.com/office/drawing/2014/main" id="{2B892EE9-FFDB-4643-8C0F-5D2686CABC2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ḻíḍé">
              <a:extLst>
                <a:ext uri="{FF2B5EF4-FFF2-40B4-BE49-F238E27FC236}">
                  <a16:creationId xmlns:a16="http://schemas.microsoft.com/office/drawing/2014/main" id="{ED1526E3-7677-47B3-AFE6-0B33E4FA531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ïḓé">
              <a:extLst>
                <a:ext uri="{FF2B5EF4-FFF2-40B4-BE49-F238E27FC236}">
                  <a16:creationId xmlns:a16="http://schemas.microsoft.com/office/drawing/2014/main" id="{0153E713-418B-4DD8-AE62-D7AE022CE8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288F63C9-7866-4AD6-9D20-761FB6A3BA4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CBDD266E-B9E3-4518-BC06-663B8A4B14C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62FDF345-2740-4D18-B201-90270DDE14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723C742F-60A0-419C-B5CD-C8AE454EAB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E7B53164-D3F8-4014-8C1D-7732CF1FB06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323C6BF8-77A1-41DC-9ACD-C1502733F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>
            <a:extLst>
              <a:ext uri="{FF2B5EF4-FFF2-40B4-BE49-F238E27FC236}">
                <a16:creationId xmlns:a16="http://schemas.microsoft.com/office/drawing/2014/main" id="{A2ECFAA8-206F-4AA0-8305-C520C5D1DE5A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CE299356-FEA0-42A7-AF7F-FAC9AA10B26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02D58E79-F76E-45E1-B421-D8CC974C829B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E19E2B6D-A785-47BD-B862-B06670927FD3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>
              <a:extLst>
                <a:ext uri="{FF2B5EF4-FFF2-40B4-BE49-F238E27FC236}">
                  <a16:creationId xmlns:a16="http://schemas.microsoft.com/office/drawing/2014/main" id="{CEF25128-4655-449E-B316-1856E167699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šḻíḍé">
              <a:extLst>
                <a:ext uri="{FF2B5EF4-FFF2-40B4-BE49-F238E27FC236}">
                  <a16:creationId xmlns:a16="http://schemas.microsoft.com/office/drawing/2014/main" id="{00B9D041-DE30-4BD5-A2AA-909BD82110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ṥḻïḓé">
              <a:extLst>
                <a:ext uri="{FF2B5EF4-FFF2-40B4-BE49-F238E27FC236}">
                  <a16:creationId xmlns:a16="http://schemas.microsoft.com/office/drawing/2014/main" id="{4BE6B472-4374-4E6A-BBC0-4C63900A668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$ḷíḋè">
              <a:extLst>
                <a:ext uri="{FF2B5EF4-FFF2-40B4-BE49-F238E27FC236}">
                  <a16:creationId xmlns:a16="http://schemas.microsoft.com/office/drawing/2014/main" id="{43559C2C-DC59-40F2-805D-5292ADB6B75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$ḷiḍe">
              <a:extLst>
                <a:ext uri="{FF2B5EF4-FFF2-40B4-BE49-F238E27FC236}">
                  <a16:creationId xmlns:a16="http://schemas.microsoft.com/office/drawing/2014/main" id="{F9F4FA1C-6CAA-4B98-8608-D2F9F924C671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ṡļïdè">
              <a:extLst>
                <a:ext uri="{FF2B5EF4-FFF2-40B4-BE49-F238E27FC236}">
                  <a16:creationId xmlns:a16="http://schemas.microsoft.com/office/drawing/2014/main" id="{A08104C8-DA98-4A93-B610-97649A3C6EB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ŝḻíḓê">
              <a:extLst>
                <a:ext uri="{FF2B5EF4-FFF2-40B4-BE49-F238E27FC236}">
                  <a16:creationId xmlns:a16="http://schemas.microsoft.com/office/drawing/2014/main" id="{01220153-D429-47C5-9403-E793067CEE6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sľîḑê">
              <a:extLst>
                <a:ext uri="{FF2B5EF4-FFF2-40B4-BE49-F238E27FC236}">
                  <a16:creationId xmlns:a16="http://schemas.microsoft.com/office/drawing/2014/main" id="{D3B54AD9-D8BE-4C26-A0B9-909F8FD29A6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1" name="椭圆 360">
            <a:extLst>
              <a:ext uri="{FF2B5EF4-FFF2-40B4-BE49-F238E27FC236}">
                <a16:creationId xmlns:a16="http://schemas.microsoft.com/office/drawing/2014/main" id="{84C3B27C-731D-42A4-9ACD-CF5037CBAF87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>
            <a:extLst>
              <a:ext uri="{FF2B5EF4-FFF2-40B4-BE49-F238E27FC236}">
                <a16:creationId xmlns:a16="http://schemas.microsoft.com/office/drawing/2014/main" id="{8BD139AB-6E69-4566-87E7-FB9388914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78532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991BD3E-67BB-4829-85E7-D6E9E18878D3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>
              <a:extLst>
                <a:ext uri="{FF2B5EF4-FFF2-40B4-BE49-F238E27FC236}">
                  <a16:creationId xmlns:a16="http://schemas.microsoft.com/office/drawing/2014/main" id="{737BB387-BCB1-49C0-97EF-03674D646E4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ḻíḍé">
              <a:extLst>
                <a:ext uri="{FF2B5EF4-FFF2-40B4-BE49-F238E27FC236}">
                  <a16:creationId xmlns:a16="http://schemas.microsoft.com/office/drawing/2014/main" id="{BFAB35F3-DFAD-485F-BCEB-B28F03C0B2E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ḻïḓé">
              <a:extLst>
                <a:ext uri="{FF2B5EF4-FFF2-40B4-BE49-F238E27FC236}">
                  <a16:creationId xmlns:a16="http://schemas.microsoft.com/office/drawing/2014/main" id="{C2F31780-1775-4B04-B1F4-F7DB6DF2D1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ḷíḋè">
              <a:extLst>
                <a:ext uri="{FF2B5EF4-FFF2-40B4-BE49-F238E27FC236}">
                  <a16:creationId xmlns:a16="http://schemas.microsoft.com/office/drawing/2014/main" id="{71040F92-8B4A-4B45-91C5-B94081BBE57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ḷiḍe">
              <a:extLst>
                <a:ext uri="{FF2B5EF4-FFF2-40B4-BE49-F238E27FC236}">
                  <a16:creationId xmlns:a16="http://schemas.microsoft.com/office/drawing/2014/main" id="{A005456B-4FDB-400A-BA47-463A5D2AFB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ļïdè">
              <a:extLst>
                <a:ext uri="{FF2B5EF4-FFF2-40B4-BE49-F238E27FC236}">
                  <a16:creationId xmlns:a16="http://schemas.microsoft.com/office/drawing/2014/main" id="{7D10F0F7-9170-41F7-8F68-A9CC630A3A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ḻíḓê">
              <a:extLst>
                <a:ext uri="{FF2B5EF4-FFF2-40B4-BE49-F238E27FC236}">
                  <a16:creationId xmlns:a16="http://schemas.microsoft.com/office/drawing/2014/main" id="{3B105AC1-55B9-493F-B03A-BA92FFC4040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îḑê">
              <a:extLst>
                <a:ext uri="{FF2B5EF4-FFF2-40B4-BE49-F238E27FC236}">
                  <a16:creationId xmlns:a16="http://schemas.microsoft.com/office/drawing/2014/main" id="{D7D61FD1-E278-4E21-A675-134CADBBA8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45FCB2FD-380A-4453-A606-806502470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>
            <a:extLst>
              <a:ext uri="{FF2B5EF4-FFF2-40B4-BE49-F238E27FC236}">
                <a16:creationId xmlns:a16="http://schemas.microsoft.com/office/drawing/2014/main" id="{56ED064B-0301-455B-A676-B845AA0A7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>
            <a:extLst>
              <a:ext uri="{FF2B5EF4-FFF2-40B4-BE49-F238E27FC236}">
                <a16:creationId xmlns:a16="http://schemas.microsoft.com/office/drawing/2014/main" id="{0F2B9BCD-C13B-453B-BE58-277931F29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>
            <a:extLst>
              <a:ext uri="{FF2B5EF4-FFF2-40B4-BE49-F238E27FC236}">
                <a16:creationId xmlns:a16="http://schemas.microsoft.com/office/drawing/2014/main" id="{6B2C8993-ACCE-4097-97E0-B6CE061E14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079ED008-DC4F-4C7D-9796-09E7AFCA0780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B62E0D92-0752-44C6-ADEF-6B6278D0A7F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344B003-5E03-4834-8E61-65F88EBC5A3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E612BE4-594F-4645-AB1C-1128F5BA5E6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BAFAC900-28FD-49D5-91B4-EA2D4B74851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6FEC6858-D1AA-427F-99AC-20F2A1F861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B11DEFCA-A765-4E3F-8AC6-B95A43D952F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77812D85-3783-4980-AA02-560C67B8C9A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40259058-070C-4556-A23E-9089D814C52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FA6C4463-F474-490F-8F47-D496A78224B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36EF2C54-31E1-4E62-A4F3-45369601934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9085F1FB-EB5A-4465-941C-DF795C2CE4D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4E58E19E-CAFB-4CB1-8EC8-D3C20D51C86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157A7B50-0552-4F91-943F-E1E8ADC2B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49669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2238C21-E96A-4553-ABA3-2482620CAEE7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>
              <a:extLst>
                <a:ext uri="{FF2B5EF4-FFF2-40B4-BE49-F238E27FC236}">
                  <a16:creationId xmlns:a16="http://schemas.microsoft.com/office/drawing/2014/main" id="{A19E78AA-9F2F-4B79-BE29-A38A8512C30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ḍé">
              <a:extLst>
                <a:ext uri="{FF2B5EF4-FFF2-40B4-BE49-F238E27FC236}">
                  <a16:creationId xmlns:a16="http://schemas.microsoft.com/office/drawing/2014/main" id="{84ECC6F3-7F0D-4B36-BDC1-BAE24FE3D09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ṥḻïḓé">
              <a:extLst>
                <a:ext uri="{FF2B5EF4-FFF2-40B4-BE49-F238E27FC236}">
                  <a16:creationId xmlns:a16="http://schemas.microsoft.com/office/drawing/2014/main" id="{45BD53DA-0DB2-427C-862C-E110B667273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3446CA9F-999C-4B0C-B7C0-3C828B29476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0C49A28C-B443-4282-9A8A-35338DA2960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1115D4C6-8759-4198-855C-487F5335A9A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6AD242C0-0E82-4B15-85F3-8E306279F58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33952AB9-16E1-4C6C-933C-1E88DA2EE9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8" name="图片占位符 247">
            <a:extLst>
              <a:ext uri="{FF2B5EF4-FFF2-40B4-BE49-F238E27FC236}">
                <a16:creationId xmlns:a16="http://schemas.microsoft.com/office/drawing/2014/main" id="{1B1C9393-CEC8-4FF7-AE63-5E307C9A09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>
            <a:extLst>
              <a:ext uri="{FF2B5EF4-FFF2-40B4-BE49-F238E27FC236}">
                <a16:creationId xmlns:a16="http://schemas.microsoft.com/office/drawing/2014/main" id="{13CE1306-F34A-405C-B0A7-FE7BDC80FD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>
            <a:extLst>
              <a:ext uri="{FF2B5EF4-FFF2-40B4-BE49-F238E27FC236}">
                <a16:creationId xmlns:a16="http://schemas.microsoft.com/office/drawing/2014/main" id="{19AE75E7-1880-42F1-A265-D167DF145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>
            <a:extLst>
              <a:ext uri="{FF2B5EF4-FFF2-40B4-BE49-F238E27FC236}">
                <a16:creationId xmlns:a16="http://schemas.microsoft.com/office/drawing/2014/main" id="{4437A713-926F-42B3-9D4B-126403084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>
            <a:extLst>
              <a:ext uri="{FF2B5EF4-FFF2-40B4-BE49-F238E27FC236}">
                <a16:creationId xmlns:a16="http://schemas.microsoft.com/office/drawing/2014/main" id="{F45FE95D-129A-4D34-A448-EACE36F27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8CA95CB5-3F06-4748-8A63-EC62D7D931B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0DFB5B11-5814-4748-A4D4-1524D6C888D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1DFFE3DD-99D5-4C6E-9C08-7A7BFAC7747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36CCFD2F-082B-4161-A062-FF3AD1C46378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>
              <a:extLst>
                <a:ext uri="{FF2B5EF4-FFF2-40B4-BE49-F238E27FC236}">
                  <a16:creationId xmlns:a16="http://schemas.microsoft.com/office/drawing/2014/main" id="{47FBE879-41E0-4091-8DB1-81F2B6BD351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šḻíḍé">
              <a:extLst>
                <a:ext uri="{FF2B5EF4-FFF2-40B4-BE49-F238E27FC236}">
                  <a16:creationId xmlns:a16="http://schemas.microsoft.com/office/drawing/2014/main" id="{DEF67F45-BA51-4403-B605-4F5384AE9F5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ṥḻïḓé">
              <a:extLst>
                <a:ext uri="{FF2B5EF4-FFF2-40B4-BE49-F238E27FC236}">
                  <a16:creationId xmlns:a16="http://schemas.microsoft.com/office/drawing/2014/main" id="{E191F7A8-4F73-473E-9BBE-3731FD69C7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$ḷíḋè">
              <a:extLst>
                <a:ext uri="{FF2B5EF4-FFF2-40B4-BE49-F238E27FC236}">
                  <a16:creationId xmlns:a16="http://schemas.microsoft.com/office/drawing/2014/main" id="{C8E2B8AD-3C1F-4DAD-B631-CA00B13F675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$ḷiḍe">
              <a:extLst>
                <a:ext uri="{FF2B5EF4-FFF2-40B4-BE49-F238E27FC236}">
                  <a16:creationId xmlns:a16="http://schemas.microsoft.com/office/drawing/2014/main" id="{B3A3BDA3-3EEF-4BDE-84CC-616E9CA7EB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ṡļïdè">
              <a:extLst>
                <a:ext uri="{FF2B5EF4-FFF2-40B4-BE49-F238E27FC236}">
                  <a16:creationId xmlns:a16="http://schemas.microsoft.com/office/drawing/2014/main" id="{15798186-86D4-4105-BBC5-BD8D3580DD5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ŝḻíḓê">
              <a:extLst>
                <a:ext uri="{FF2B5EF4-FFF2-40B4-BE49-F238E27FC236}">
                  <a16:creationId xmlns:a16="http://schemas.microsoft.com/office/drawing/2014/main" id="{F995A327-6B68-48B0-9C43-65191DC5B83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sľîḑê">
              <a:extLst>
                <a:ext uri="{FF2B5EF4-FFF2-40B4-BE49-F238E27FC236}">
                  <a16:creationId xmlns:a16="http://schemas.microsoft.com/office/drawing/2014/main" id="{7FDE15C2-083C-4FE6-AB27-3EFDD6B09B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1" name="椭圆 380">
            <a:extLst>
              <a:ext uri="{FF2B5EF4-FFF2-40B4-BE49-F238E27FC236}">
                <a16:creationId xmlns:a16="http://schemas.microsoft.com/office/drawing/2014/main" id="{144D9A7F-D63A-4E17-8666-772A265E3D3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>
            <a:extLst>
              <a:ext uri="{FF2B5EF4-FFF2-40B4-BE49-F238E27FC236}">
                <a16:creationId xmlns:a16="http://schemas.microsoft.com/office/drawing/2014/main" id="{9199D496-78C7-4E11-BF44-861A6AC3A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49350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3991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27986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92C144-F896-408F-9E4C-6207005F0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>
            <a:extLst>
              <a:ext uri="{FF2B5EF4-FFF2-40B4-BE49-F238E27FC236}">
                <a16:creationId xmlns:a16="http://schemas.microsoft.com/office/drawing/2014/main" id="{4EC0E6CB-8106-4501-8D58-470EE14DA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83B7C2-46A6-4BEB-B5AC-A5E1385D9C2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878760DE-D1D8-41C6-8A23-DC68EAFFC56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F569D03C-5821-4B94-8431-401DA595DF7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4FF4B1F1-92F5-41F8-841F-58DC3DD48FD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4BD1A81A-0D75-477D-8A4A-B652054AEB0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E79DB84B-BBF4-4833-AC09-6CADC8E6CAD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ļïdè">
              <a:extLst>
                <a:ext uri="{FF2B5EF4-FFF2-40B4-BE49-F238E27FC236}">
                  <a16:creationId xmlns:a16="http://schemas.microsoft.com/office/drawing/2014/main" id="{B8A271C9-7459-4BAD-AADA-C2522628FFF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íḓê">
              <a:extLst>
                <a:ext uri="{FF2B5EF4-FFF2-40B4-BE49-F238E27FC236}">
                  <a16:creationId xmlns:a16="http://schemas.microsoft.com/office/drawing/2014/main" id="{55C8CB2E-955E-4AF2-A3FD-EBF163F8241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ľîḑê">
              <a:extLst>
                <a:ext uri="{FF2B5EF4-FFF2-40B4-BE49-F238E27FC236}">
                  <a16:creationId xmlns:a16="http://schemas.microsoft.com/office/drawing/2014/main" id="{097F367B-1F70-420C-805C-7AD610AE534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5" name="图片占位符 124">
            <a:extLst>
              <a:ext uri="{FF2B5EF4-FFF2-40B4-BE49-F238E27FC236}">
                <a16:creationId xmlns:a16="http://schemas.microsoft.com/office/drawing/2014/main" id="{80BFEFC6-E2C1-4DD6-BE09-62D389B614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0A53755-55A2-4E1D-B804-B0D30B97BA7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1B416915-0E1D-4DDF-AC1E-CD791F05DA6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81F38FCA-1C0E-459B-8357-F54419C17E79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FA3433B-F3E6-4385-B18F-C9D5DA63982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A5417669-9AFE-48F0-A0BD-E8518BBB6FB6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B7330DAC-0EF1-43E8-B1E1-D9C610E3F8C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C3EBF344-A51F-4914-9329-9920AB799E0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8A6E2F59-125A-4898-98C4-8685FA47063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F9D97F71-D35D-4E7F-977D-4A1A52DF6D3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7A86ABD0-C930-44F9-B30F-8BA21EBB9CF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5277F4CE-21DE-4944-B0EC-A4FD9622F7B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44118A47-9949-4AC7-85C2-70458D9605B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A284A802-4B01-4ECA-9B1C-BFB63EDA191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60C89BBD-9E10-4FB1-A5E4-429E78EB2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11382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6856" userDrawn="1">
          <p15:clr>
            <a:srgbClr val="FBAE40"/>
          </p15:clr>
        </p15:guide>
        <p15:guide id="4" pos="8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D5C76CF-4CDC-4FD8-A406-830D350F437E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E3882706-BB29-4E07-A145-5DFCBFFC456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AD9AEBDF-50AA-4D63-A14E-DCA4735C40E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EC204F16-5232-4172-974D-62E6186D2E6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$ḷíḋè">
              <a:extLst>
                <a:ext uri="{FF2B5EF4-FFF2-40B4-BE49-F238E27FC236}">
                  <a16:creationId xmlns:a16="http://schemas.microsoft.com/office/drawing/2014/main" id="{AC4E9B26-CB96-4BB8-A683-B753C07C119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ḷiḍe">
              <a:extLst>
                <a:ext uri="{FF2B5EF4-FFF2-40B4-BE49-F238E27FC236}">
                  <a16:creationId xmlns:a16="http://schemas.microsoft.com/office/drawing/2014/main" id="{62854164-A400-44D7-B761-D29DB4C51B46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ṡļïdè">
              <a:extLst>
                <a:ext uri="{FF2B5EF4-FFF2-40B4-BE49-F238E27FC236}">
                  <a16:creationId xmlns:a16="http://schemas.microsoft.com/office/drawing/2014/main" id="{D71DCA37-E7DF-4535-990A-6F6DFE5BA396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ŝḻíḓê">
              <a:extLst>
                <a:ext uri="{FF2B5EF4-FFF2-40B4-BE49-F238E27FC236}">
                  <a16:creationId xmlns:a16="http://schemas.microsoft.com/office/drawing/2014/main" id="{5724839E-6F5D-48A1-8DF6-326528C7BBC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sľîḑê">
              <a:extLst>
                <a:ext uri="{FF2B5EF4-FFF2-40B4-BE49-F238E27FC236}">
                  <a16:creationId xmlns:a16="http://schemas.microsoft.com/office/drawing/2014/main" id="{B378591A-9AE4-4B26-BE7E-585CD910AB1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AA34879-E01F-41E6-8063-BF8956F59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3260EEBE-2FE7-4DB6-A8B8-D2754C3325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FFB2C88-BB5C-4847-85CC-F02F1B8BE46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79E12049-ACF5-4172-9E02-94D4F5C311AF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F8273BDA-C3B7-4CD5-B30F-84054671F1E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2DA841C-B0FC-441D-B6FA-3A76735A235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>
              <a:extLst>
                <a:ext uri="{FF2B5EF4-FFF2-40B4-BE49-F238E27FC236}">
                  <a16:creationId xmlns:a16="http://schemas.microsoft.com/office/drawing/2014/main" id="{58321EF8-4CCC-4EE9-8F7E-019429227CA3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šḻíḍé">
              <a:extLst>
                <a:ext uri="{FF2B5EF4-FFF2-40B4-BE49-F238E27FC236}">
                  <a16:creationId xmlns:a16="http://schemas.microsoft.com/office/drawing/2014/main" id="{36263F3B-D078-4D23-B157-E102609A9DD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ṥḻïḓé">
              <a:extLst>
                <a:ext uri="{FF2B5EF4-FFF2-40B4-BE49-F238E27FC236}">
                  <a16:creationId xmlns:a16="http://schemas.microsoft.com/office/drawing/2014/main" id="{69F05112-281F-497F-AE2F-C0E02BC0D4D1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$ḷíḋè">
              <a:extLst>
                <a:ext uri="{FF2B5EF4-FFF2-40B4-BE49-F238E27FC236}">
                  <a16:creationId xmlns:a16="http://schemas.microsoft.com/office/drawing/2014/main" id="{04E03DD5-9A0D-4AA0-A2F1-11042A9081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$ḷiḍe">
              <a:extLst>
                <a:ext uri="{FF2B5EF4-FFF2-40B4-BE49-F238E27FC236}">
                  <a16:creationId xmlns:a16="http://schemas.microsoft.com/office/drawing/2014/main" id="{4B77F4C5-E3AE-4169-B878-DB12C4676DA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ṡļïdè">
              <a:extLst>
                <a:ext uri="{FF2B5EF4-FFF2-40B4-BE49-F238E27FC236}">
                  <a16:creationId xmlns:a16="http://schemas.microsoft.com/office/drawing/2014/main" id="{D45A3C55-694A-4013-8AC2-95CC4607B7B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ŝḻíḓê">
              <a:extLst>
                <a:ext uri="{FF2B5EF4-FFF2-40B4-BE49-F238E27FC236}">
                  <a16:creationId xmlns:a16="http://schemas.microsoft.com/office/drawing/2014/main" id="{76DDA1F3-1FE3-4894-B220-B479D05C30B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sľîḑê">
              <a:extLst>
                <a:ext uri="{FF2B5EF4-FFF2-40B4-BE49-F238E27FC236}">
                  <a16:creationId xmlns:a16="http://schemas.microsoft.com/office/drawing/2014/main" id="{D6D22BCB-DDCB-4BB2-A677-40B58CFB03E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9" name="椭圆 358">
            <a:extLst>
              <a:ext uri="{FF2B5EF4-FFF2-40B4-BE49-F238E27FC236}">
                <a16:creationId xmlns:a16="http://schemas.microsoft.com/office/drawing/2014/main" id="{0DED06CF-8729-484D-A57D-ABDB2CE2B471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>
            <a:extLst>
              <a:ext uri="{FF2B5EF4-FFF2-40B4-BE49-F238E27FC236}">
                <a16:creationId xmlns:a16="http://schemas.microsoft.com/office/drawing/2014/main" id="{1018FF4D-35C8-42BF-BBB9-05C28B0847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4718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D0CD4D-7CB3-4422-A61F-989D7C40ED76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>
              <a:extLst>
                <a:ext uri="{FF2B5EF4-FFF2-40B4-BE49-F238E27FC236}">
                  <a16:creationId xmlns:a16="http://schemas.microsoft.com/office/drawing/2014/main" id="{B16A8DA4-F0AB-4CE1-B842-2A845ACE558F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ḻíḍé">
              <a:extLst>
                <a:ext uri="{FF2B5EF4-FFF2-40B4-BE49-F238E27FC236}">
                  <a16:creationId xmlns:a16="http://schemas.microsoft.com/office/drawing/2014/main" id="{47557DD7-75AC-4164-AA80-13DD4BC67C3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ṥḻïḓé">
              <a:extLst>
                <a:ext uri="{FF2B5EF4-FFF2-40B4-BE49-F238E27FC236}">
                  <a16:creationId xmlns:a16="http://schemas.microsoft.com/office/drawing/2014/main" id="{B92DE3AC-FC3B-4466-AE74-CE413292AD0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íḋè">
              <a:extLst>
                <a:ext uri="{FF2B5EF4-FFF2-40B4-BE49-F238E27FC236}">
                  <a16:creationId xmlns:a16="http://schemas.microsoft.com/office/drawing/2014/main" id="{3CB510D1-98F3-45C4-B84A-6EE3B7E0363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ḷiḍe">
              <a:extLst>
                <a:ext uri="{FF2B5EF4-FFF2-40B4-BE49-F238E27FC236}">
                  <a16:creationId xmlns:a16="http://schemas.microsoft.com/office/drawing/2014/main" id="{5B994F86-3CBE-47A4-A838-7F739CB8258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ṡļïdè">
              <a:extLst>
                <a:ext uri="{FF2B5EF4-FFF2-40B4-BE49-F238E27FC236}">
                  <a16:creationId xmlns:a16="http://schemas.microsoft.com/office/drawing/2014/main" id="{B754AC3A-C994-4AE4-BD3B-1EA10B8023A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00DF682D-4207-4BB5-99C5-00F91E3C37F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63856FA2-6AA1-4491-AA4B-C527877B325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FE8FDFB-689F-45C3-AB73-230F8D7B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>
            <a:extLst>
              <a:ext uri="{FF2B5EF4-FFF2-40B4-BE49-F238E27FC236}">
                <a16:creationId xmlns:a16="http://schemas.microsoft.com/office/drawing/2014/main" id="{94D3B23F-5A5E-4553-88B8-1DA9EE1E956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1DFCBE52-8191-47DB-BC81-69467020A5A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9C6C8BDF-2D7C-473D-B458-53FCC2B52C1C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5A00397-205D-4024-B3B1-D6D628207BA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>
              <a:extLst>
                <a:ext uri="{FF2B5EF4-FFF2-40B4-BE49-F238E27FC236}">
                  <a16:creationId xmlns:a16="http://schemas.microsoft.com/office/drawing/2014/main" id="{C2AC93F6-7EF1-4C7C-90AF-A2B433CD135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ḻíḍé">
              <a:extLst>
                <a:ext uri="{FF2B5EF4-FFF2-40B4-BE49-F238E27FC236}">
                  <a16:creationId xmlns:a16="http://schemas.microsoft.com/office/drawing/2014/main" id="{2FAD104F-A021-4581-B7EE-1376C48161F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ṥḻïḓé">
              <a:extLst>
                <a:ext uri="{FF2B5EF4-FFF2-40B4-BE49-F238E27FC236}">
                  <a16:creationId xmlns:a16="http://schemas.microsoft.com/office/drawing/2014/main" id="{8EA3C0BA-83C9-406A-85C7-DF222813583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íḋè">
              <a:extLst>
                <a:ext uri="{FF2B5EF4-FFF2-40B4-BE49-F238E27FC236}">
                  <a16:creationId xmlns:a16="http://schemas.microsoft.com/office/drawing/2014/main" id="{D6521A6E-C7B6-4BA5-B4FD-80E746A18AB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ḷiḍe">
              <a:extLst>
                <a:ext uri="{FF2B5EF4-FFF2-40B4-BE49-F238E27FC236}">
                  <a16:creationId xmlns:a16="http://schemas.microsoft.com/office/drawing/2014/main" id="{58D9E513-694A-47F8-B40E-C7926701D4E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ṡļïdè">
              <a:extLst>
                <a:ext uri="{FF2B5EF4-FFF2-40B4-BE49-F238E27FC236}">
                  <a16:creationId xmlns:a16="http://schemas.microsoft.com/office/drawing/2014/main" id="{EBB8A3BD-80BF-46C5-B37E-DC2E53C6EFB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ŝḻíḓê">
              <a:extLst>
                <a:ext uri="{FF2B5EF4-FFF2-40B4-BE49-F238E27FC236}">
                  <a16:creationId xmlns:a16="http://schemas.microsoft.com/office/drawing/2014/main" id="{868C3F70-2BBF-4FF7-9671-551B3758BF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îḑê">
              <a:extLst>
                <a:ext uri="{FF2B5EF4-FFF2-40B4-BE49-F238E27FC236}">
                  <a16:creationId xmlns:a16="http://schemas.microsoft.com/office/drawing/2014/main" id="{0B754972-5CC0-4E71-87F6-0C1E0C7AB2F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6" name="椭圆 375">
            <a:extLst>
              <a:ext uri="{FF2B5EF4-FFF2-40B4-BE49-F238E27FC236}">
                <a16:creationId xmlns:a16="http://schemas.microsoft.com/office/drawing/2014/main" id="{2E18A2F9-FCAD-45DC-873C-B0712829CEED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>
            <a:extLst>
              <a:ext uri="{FF2B5EF4-FFF2-40B4-BE49-F238E27FC236}">
                <a16:creationId xmlns:a16="http://schemas.microsoft.com/office/drawing/2014/main" id="{99939446-2CEA-4BC2-8FE1-8AAC53CF5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>
            <a:extLst>
              <a:ext uri="{FF2B5EF4-FFF2-40B4-BE49-F238E27FC236}">
                <a16:creationId xmlns:a16="http://schemas.microsoft.com/office/drawing/2014/main" id="{98574245-9811-426C-A0BB-6D92400A0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>
            <a:extLst>
              <a:ext uri="{FF2B5EF4-FFF2-40B4-BE49-F238E27FC236}">
                <a16:creationId xmlns:a16="http://schemas.microsoft.com/office/drawing/2014/main" id="{9FE45EFE-7522-4737-A791-DFFCFF7A0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>
            <a:extLst>
              <a:ext uri="{FF2B5EF4-FFF2-40B4-BE49-F238E27FC236}">
                <a16:creationId xmlns:a16="http://schemas.microsoft.com/office/drawing/2014/main" id="{88E73764-5B69-4384-9522-9E44A9150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7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40DF1C-DF51-4150-84E0-55C05E581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DAD3451D-ECED-46FE-A1C6-35B04A31476C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8D89456B-FA07-42A5-9B18-C72E9AAA3D6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F84D5F3-B086-4437-81F9-90622CE95DA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521C380-E6ED-4446-84F6-129782DD186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>
              <a:extLst>
                <a:ext uri="{FF2B5EF4-FFF2-40B4-BE49-F238E27FC236}">
                  <a16:creationId xmlns:a16="http://schemas.microsoft.com/office/drawing/2014/main" id="{D45A5843-2D74-4E88-9FEB-0517F2C9033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šḻíḍé">
              <a:extLst>
                <a:ext uri="{FF2B5EF4-FFF2-40B4-BE49-F238E27FC236}">
                  <a16:creationId xmlns:a16="http://schemas.microsoft.com/office/drawing/2014/main" id="{6EF99092-5361-471B-BAF9-4A6A55E3EC8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ṥḻïḓé">
              <a:extLst>
                <a:ext uri="{FF2B5EF4-FFF2-40B4-BE49-F238E27FC236}">
                  <a16:creationId xmlns:a16="http://schemas.microsoft.com/office/drawing/2014/main" id="{D6585258-1246-4CB5-951B-258D663DB71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$ḷíḋè">
              <a:extLst>
                <a:ext uri="{FF2B5EF4-FFF2-40B4-BE49-F238E27FC236}">
                  <a16:creationId xmlns:a16="http://schemas.microsoft.com/office/drawing/2014/main" id="{72B3D43F-AC29-449F-B262-39D44FDFE44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$ḷiḍe">
              <a:extLst>
                <a:ext uri="{FF2B5EF4-FFF2-40B4-BE49-F238E27FC236}">
                  <a16:creationId xmlns:a16="http://schemas.microsoft.com/office/drawing/2014/main" id="{5E265AE9-D369-403E-BDDA-1CE4382ACE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ṡļïdè">
              <a:extLst>
                <a:ext uri="{FF2B5EF4-FFF2-40B4-BE49-F238E27FC236}">
                  <a16:creationId xmlns:a16="http://schemas.microsoft.com/office/drawing/2014/main" id="{C596E6BD-7183-4BD0-9B22-07CF422B1D9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ŝḻíḓê">
              <a:extLst>
                <a:ext uri="{FF2B5EF4-FFF2-40B4-BE49-F238E27FC236}">
                  <a16:creationId xmlns:a16="http://schemas.microsoft.com/office/drawing/2014/main" id="{DF682DA0-E333-4797-8930-E5DA6B9E388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ľîḑê">
              <a:extLst>
                <a:ext uri="{FF2B5EF4-FFF2-40B4-BE49-F238E27FC236}">
                  <a16:creationId xmlns:a16="http://schemas.microsoft.com/office/drawing/2014/main" id="{08AE166C-BDFC-42E2-8A96-0E1876079721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2" name="椭圆 361">
            <a:extLst>
              <a:ext uri="{FF2B5EF4-FFF2-40B4-BE49-F238E27FC236}">
                <a16:creationId xmlns:a16="http://schemas.microsoft.com/office/drawing/2014/main" id="{A5984959-EE82-4C96-B37D-D0FA2BFBA7EA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>
            <a:extLst>
              <a:ext uri="{FF2B5EF4-FFF2-40B4-BE49-F238E27FC236}">
                <a16:creationId xmlns:a16="http://schemas.microsoft.com/office/drawing/2014/main" id="{C9929440-E775-4F96-B674-E574CA43C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>
            <a:extLst>
              <a:ext uri="{FF2B5EF4-FFF2-40B4-BE49-F238E27FC236}">
                <a16:creationId xmlns:a16="http://schemas.microsoft.com/office/drawing/2014/main" id="{1291BC66-BF0B-4511-AA5A-69AD0B0D0E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>
            <a:extLst>
              <a:ext uri="{FF2B5EF4-FFF2-40B4-BE49-F238E27FC236}">
                <a16:creationId xmlns:a16="http://schemas.microsoft.com/office/drawing/2014/main" id="{2BDF8F97-240C-478A-A6F3-C3D6278C0B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E047C537-F709-4925-9822-92EA283D85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4993AA73-D4AE-499B-BDAF-4616729ECE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7BC86B-A684-4F9A-B2F5-A3FF539B58D0}"/>
              </a:ext>
            </a:extLst>
          </p:cNvPr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>
              <a:extLst>
                <a:ext uri="{FF2B5EF4-FFF2-40B4-BE49-F238E27FC236}">
                  <a16:creationId xmlns:a16="http://schemas.microsoft.com/office/drawing/2014/main" id="{A8DC4B7E-B4D2-41E9-B335-2338FD12684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ḻíḍé">
              <a:extLst>
                <a:ext uri="{FF2B5EF4-FFF2-40B4-BE49-F238E27FC236}">
                  <a16:creationId xmlns:a16="http://schemas.microsoft.com/office/drawing/2014/main" id="{57123E31-A5F6-47F0-95DC-FBA6DBE8189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ḻïḓé">
              <a:extLst>
                <a:ext uri="{FF2B5EF4-FFF2-40B4-BE49-F238E27FC236}">
                  <a16:creationId xmlns:a16="http://schemas.microsoft.com/office/drawing/2014/main" id="{508E5430-7DAF-4834-9286-F717641FEEE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ḷíḋè">
              <a:extLst>
                <a:ext uri="{FF2B5EF4-FFF2-40B4-BE49-F238E27FC236}">
                  <a16:creationId xmlns:a16="http://schemas.microsoft.com/office/drawing/2014/main" id="{FCADF8A6-F4EF-449C-BA9E-5CDC2D1196F9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ḷiḍe">
              <a:extLst>
                <a:ext uri="{FF2B5EF4-FFF2-40B4-BE49-F238E27FC236}">
                  <a16:creationId xmlns:a16="http://schemas.microsoft.com/office/drawing/2014/main" id="{1EDDEB15-BE80-481C-96D1-C468C976F79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ļïdè">
              <a:extLst>
                <a:ext uri="{FF2B5EF4-FFF2-40B4-BE49-F238E27FC236}">
                  <a16:creationId xmlns:a16="http://schemas.microsoft.com/office/drawing/2014/main" id="{AC92A967-4AB4-4909-9050-9CD7B011D40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ḻíḓê">
              <a:extLst>
                <a:ext uri="{FF2B5EF4-FFF2-40B4-BE49-F238E27FC236}">
                  <a16:creationId xmlns:a16="http://schemas.microsoft.com/office/drawing/2014/main" id="{96448CF7-B9B3-4B6F-9873-86B2DD2B2F0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ľîḑê">
              <a:extLst>
                <a:ext uri="{FF2B5EF4-FFF2-40B4-BE49-F238E27FC236}">
                  <a16:creationId xmlns:a16="http://schemas.microsoft.com/office/drawing/2014/main" id="{665C7F83-6F0E-42AA-A987-BED067545D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34F16DE-DCD9-4DF3-B8C7-49E64C517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6219BBB5-45FC-4F13-A3C8-06948ADAE3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A949EAA1-0264-4CFF-AAC6-D013F17BA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3A8847C-E96C-44F3-82CA-94FACBE5B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36888ED-2BCA-43B2-9E2F-8D2C475D7D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3FA48BC-C53E-4FBD-AD47-B0A1EFC7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C1F8DD-05F5-42C2-9A80-9C8DC0307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>
            <a:extLst>
              <a:ext uri="{FF2B5EF4-FFF2-40B4-BE49-F238E27FC236}">
                <a16:creationId xmlns:a16="http://schemas.microsoft.com/office/drawing/2014/main" id="{1143EF50-B6CF-415B-A429-40881D8C6430}"/>
              </a:ext>
            </a:extLst>
          </p:cNvPr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B1EC0689-BEE5-45C9-9D07-F32C375B7B8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98963CB2-3E14-4776-9A4A-24EDC0A298E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BE63463-A150-4A68-AD35-BE411C24B6D0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>
              <a:extLst>
                <a:ext uri="{FF2B5EF4-FFF2-40B4-BE49-F238E27FC236}">
                  <a16:creationId xmlns:a16="http://schemas.microsoft.com/office/drawing/2014/main" id="{46EB27E0-C414-4759-8DFC-9EF4C90CCF8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íšḻíḍé">
              <a:extLst>
                <a:ext uri="{FF2B5EF4-FFF2-40B4-BE49-F238E27FC236}">
                  <a16:creationId xmlns:a16="http://schemas.microsoft.com/office/drawing/2014/main" id="{3DAB8143-6E1A-4E7C-A844-A52E494F08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ṥḻïḓé">
              <a:extLst>
                <a:ext uri="{FF2B5EF4-FFF2-40B4-BE49-F238E27FC236}">
                  <a16:creationId xmlns:a16="http://schemas.microsoft.com/office/drawing/2014/main" id="{9F696DBA-B219-4438-AA53-C7962153DE2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$ḷíḋè">
              <a:extLst>
                <a:ext uri="{FF2B5EF4-FFF2-40B4-BE49-F238E27FC236}">
                  <a16:creationId xmlns:a16="http://schemas.microsoft.com/office/drawing/2014/main" id="{E1DD7FDB-A2C0-4919-96B4-B09405AD75C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$ḷiḍe">
              <a:extLst>
                <a:ext uri="{FF2B5EF4-FFF2-40B4-BE49-F238E27FC236}">
                  <a16:creationId xmlns:a16="http://schemas.microsoft.com/office/drawing/2014/main" id="{75DBB4D1-7080-4665-B642-F09D199A5D2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ṡļïdè">
              <a:extLst>
                <a:ext uri="{FF2B5EF4-FFF2-40B4-BE49-F238E27FC236}">
                  <a16:creationId xmlns:a16="http://schemas.microsoft.com/office/drawing/2014/main" id="{9988A9C2-7E16-48CC-9FA4-2C3E077566B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ŝḻíḓê">
              <a:extLst>
                <a:ext uri="{FF2B5EF4-FFF2-40B4-BE49-F238E27FC236}">
                  <a16:creationId xmlns:a16="http://schemas.microsoft.com/office/drawing/2014/main" id="{175CDE8C-447E-4E2F-9EF3-626230245B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sľîḑê">
              <a:extLst>
                <a:ext uri="{FF2B5EF4-FFF2-40B4-BE49-F238E27FC236}">
                  <a16:creationId xmlns:a16="http://schemas.microsoft.com/office/drawing/2014/main" id="{EEEF3937-9CE3-4F98-8A3D-5BAE2BA22674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5" name="椭圆 384">
            <a:extLst>
              <a:ext uri="{FF2B5EF4-FFF2-40B4-BE49-F238E27FC236}">
                <a16:creationId xmlns:a16="http://schemas.microsoft.com/office/drawing/2014/main" id="{C5D7DB56-D2EB-45A3-9D0E-70EFD4C3D820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>
            <a:extLst>
              <a:ext uri="{FF2B5EF4-FFF2-40B4-BE49-F238E27FC236}">
                <a16:creationId xmlns:a16="http://schemas.microsoft.com/office/drawing/2014/main" id="{9B581E40-FEB3-4230-A9DA-56265E8F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989314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2897DB5-C83D-4444-940E-D43091A5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416F631-392C-4C92-A81F-6B4F3CDCF6DE}"/>
              </a:ext>
            </a:extLst>
          </p:cNvPr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E8D43-F599-4C3B-BE36-7D1FD54A752E}"/>
              </a:ext>
            </a:extLst>
          </p:cNvPr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C66369-0AE4-4F8E-A582-F5986555F1A8}"/>
              </a:ext>
            </a:extLst>
          </p:cNvPr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607023D-480A-4C8A-916D-FB9976EA5B38}"/>
              </a:ext>
            </a:extLst>
          </p:cNvPr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A1F42-A240-457E-BD2A-25B0AF003625}"/>
              </a:ext>
            </a:extLst>
          </p:cNvPr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F2F201-D094-4AD7-B469-E9FF90D22317}"/>
              </a:ext>
            </a:extLst>
          </p:cNvPr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8D6585-B629-4D79-9077-B939D2E2C05B}"/>
              </a:ext>
            </a:extLst>
          </p:cNvPr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FF2D6-1167-4ADA-AB9A-9FBA535CCEE9}"/>
              </a:ext>
            </a:extLst>
          </p:cNvPr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730CCE-7F07-4B41-86E1-ED04F5F4E496}"/>
              </a:ext>
            </a:extLst>
          </p:cNvPr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E857B-DEB2-468F-8937-3DC3910A1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4FEE0B-A57F-4B41-98A0-91FFA5827F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AB81AB7-D1E1-421C-85F1-F679DC8652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212CD02-B9D5-4D86-ACF5-9F70E44DCE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</p:spTree>
    <p:extLst>
      <p:ext uri="{BB962C8B-B14F-4D97-AF65-F5344CB8AC3E}">
        <p14:creationId xmlns:p14="http://schemas.microsoft.com/office/powerpoint/2010/main" val="85271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DA579A8-F4BC-4F12-9B10-E03102B2F10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>
              <a:extLst>
                <a:ext uri="{FF2B5EF4-FFF2-40B4-BE49-F238E27FC236}">
                  <a16:creationId xmlns:a16="http://schemas.microsoft.com/office/drawing/2014/main" id="{DDBF7E08-6C56-4DE6-9961-D2D9B242522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šḻíḍé">
              <a:extLst>
                <a:ext uri="{FF2B5EF4-FFF2-40B4-BE49-F238E27FC236}">
                  <a16:creationId xmlns:a16="http://schemas.microsoft.com/office/drawing/2014/main" id="{EFF6BF7E-7B3B-44CE-84BF-1D8D3D4EB04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ḻïḓé">
              <a:extLst>
                <a:ext uri="{FF2B5EF4-FFF2-40B4-BE49-F238E27FC236}">
                  <a16:creationId xmlns:a16="http://schemas.microsoft.com/office/drawing/2014/main" id="{38BDDA66-1D59-47E5-92FD-BDED457F03D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$ḷíḋè">
              <a:extLst>
                <a:ext uri="{FF2B5EF4-FFF2-40B4-BE49-F238E27FC236}">
                  <a16:creationId xmlns:a16="http://schemas.microsoft.com/office/drawing/2014/main" id="{D2D719C5-E409-4CA4-90A6-D66E2F6D3E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$ḷiḍe">
              <a:extLst>
                <a:ext uri="{FF2B5EF4-FFF2-40B4-BE49-F238E27FC236}">
                  <a16:creationId xmlns:a16="http://schemas.microsoft.com/office/drawing/2014/main" id="{3E2FF3B1-C707-409B-B6CE-CE026904AE4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ṡļïdè">
              <a:extLst>
                <a:ext uri="{FF2B5EF4-FFF2-40B4-BE49-F238E27FC236}">
                  <a16:creationId xmlns:a16="http://schemas.microsoft.com/office/drawing/2014/main" id="{B22B22B4-D76A-47E8-98CA-1D9964A480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ḻíḓê">
              <a:extLst>
                <a:ext uri="{FF2B5EF4-FFF2-40B4-BE49-F238E27FC236}">
                  <a16:creationId xmlns:a16="http://schemas.microsoft.com/office/drawing/2014/main" id="{52B78DFC-771B-4ED6-9152-C6CAB50A7C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ľîḑê">
              <a:extLst>
                <a:ext uri="{FF2B5EF4-FFF2-40B4-BE49-F238E27FC236}">
                  <a16:creationId xmlns:a16="http://schemas.microsoft.com/office/drawing/2014/main" id="{D54BC1A3-4E6B-4478-81D4-9CABE0DEEF1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11A97CD2-57C4-49CF-9958-FEE095E54FBD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CF2AB636-A996-4777-8770-D5D42319C10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63BBD37C-4AA8-454C-B7C8-74B2314BE05A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A42789C4-D058-494B-B300-7BCD4AA463B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>
              <a:extLst>
                <a:ext uri="{FF2B5EF4-FFF2-40B4-BE49-F238E27FC236}">
                  <a16:creationId xmlns:a16="http://schemas.microsoft.com/office/drawing/2014/main" id="{07A26128-4B19-4B21-A497-420CC59146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ḻíḍé">
              <a:extLst>
                <a:ext uri="{FF2B5EF4-FFF2-40B4-BE49-F238E27FC236}">
                  <a16:creationId xmlns:a16="http://schemas.microsoft.com/office/drawing/2014/main" id="{C3A1523B-E3DF-4BEC-8839-F0A5B32B4AC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ṥḻïḓé">
              <a:extLst>
                <a:ext uri="{FF2B5EF4-FFF2-40B4-BE49-F238E27FC236}">
                  <a16:creationId xmlns:a16="http://schemas.microsoft.com/office/drawing/2014/main" id="{6C610D28-C372-4B13-B085-B9CCD828EC1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$ḷíḋè">
              <a:extLst>
                <a:ext uri="{FF2B5EF4-FFF2-40B4-BE49-F238E27FC236}">
                  <a16:creationId xmlns:a16="http://schemas.microsoft.com/office/drawing/2014/main" id="{3133118A-17E5-48F6-8E7A-E3D5CF33EF1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$ḷiḍe">
              <a:extLst>
                <a:ext uri="{FF2B5EF4-FFF2-40B4-BE49-F238E27FC236}">
                  <a16:creationId xmlns:a16="http://schemas.microsoft.com/office/drawing/2014/main" id="{1954A234-3823-4D0D-9778-C072AF85372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ṡļïdè">
              <a:extLst>
                <a:ext uri="{FF2B5EF4-FFF2-40B4-BE49-F238E27FC236}">
                  <a16:creationId xmlns:a16="http://schemas.microsoft.com/office/drawing/2014/main" id="{8C6E5137-0E88-47B0-841C-73887C17562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ŝḻíḓê">
              <a:extLst>
                <a:ext uri="{FF2B5EF4-FFF2-40B4-BE49-F238E27FC236}">
                  <a16:creationId xmlns:a16="http://schemas.microsoft.com/office/drawing/2014/main" id="{2ED8CBF2-F7DF-4559-A540-44F34F9B29E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sľîḑê">
              <a:extLst>
                <a:ext uri="{FF2B5EF4-FFF2-40B4-BE49-F238E27FC236}">
                  <a16:creationId xmlns:a16="http://schemas.microsoft.com/office/drawing/2014/main" id="{4B790121-4234-4479-93EC-78E475483B4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BC288F44-E38B-4BB8-A576-D7843BDA18D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>
            <a:extLst>
              <a:ext uri="{FF2B5EF4-FFF2-40B4-BE49-F238E27FC236}">
                <a16:creationId xmlns:a16="http://schemas.microsoft.com/office/drawing/2014/main" id="{B057B461-BFDC-419B-B641-03C9934A1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32014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D482DE6-3489-4907-9FDA-770B51D69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19EEC020-8902-408A-A974-A35D306AA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EA1E82-24B7-4916-8548-7E40650C9D1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5503367D-0C52-4619-9964-D48985C24EE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FF6EFBF8-D00C-4E1B-B468-08CBEE9A875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BF40132F-18C6-4C6A-AA46-B227CBC92AC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DF4C7040-D33F-4165-8F79-589A92422D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4424AB16-D945-4826-B97D-3D42C549FEB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E61CA400-355A-4317-B08E-1CB85707280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8EDFD128-63DF-4288-9683-84A925DC4E0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AB0477E9-BD9E-4246-A132-D5F20630939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D1CFD2F0-0693-4B13-98F7-081A185F9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DEB77718-AD3A-406D-8C3B-D540E7062A2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10158A2-3A34-4A1D-90A2-E5A46CBB02BD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690D2E7C-1FCF-4D6E-9437-A6F3A3AE6358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818FBF-1765-4D66-A5E9-236866CC127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177D50D2-8940-4EE1-AC67-E08E990A9AEE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E3A645A-25F0-4F8C-AB45-3B0DBA8E44D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27D80C56-CBDC-4797-8BD8-A1AA992B97C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405223AB-E4EF-483E-808D-4C16662F59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5B412A83-390F-4349-B16C-897209ABF61D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F710789F-6A9E-4C9B-80B8-C6B70CB66EC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254BEA57-590C-4A8F-823F-BD2366783D1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441438F4-2FE7-426C-8D53-8178A3FD50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5A7D7659-6808-49DE-9601-FB95575A5EE5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0BBF300-7D51-459A-BA7E-E779BAB95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68785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F540BDE6-E5D0-4250-83C1-4140808E22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DA9FEB-E3F4-46A3-9929-6B2BA9D7EC04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1195D9FD-891B-44F1-B20E-67ECB2BC4A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425BBE86-BB0C-42B5-A522-8C3AF34CCF4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C47C1DE8-FADA-49AD-815D-FF026D28EFF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71C8337C-D53C-4627-8A03-10D937D64F2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BBD11B76-CC46-455E-AEA5-6CD3272DDF2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C01B95BB-B68D-4F16-BB5C-7A03B6CE20F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279B8CD3-B1A6-49F2-BD1A-4E8EAA03E0F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943E8A3F-8C45-487B-BF65-BD343376856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51735B88-50CB-47CD-A49E-4D89D986D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>
            <a:extLst>
              <a:ext uri="{FF2B5EF4-FFF2-40B4-BE49-F238E27FC236}">
                <a16:creationId xmlns:a16="http://schemas.microsoft.com/office/drawing/2014/main" id="{5F1639E9-7C97-4EE6-A573-200FBA5B520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7790C41-31A0-4ABC-B190-6CB114DD2490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872F3912-ABA9-48FB-8699-28B0E67EA9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68A7A73-5ABC-4313-8567-38752A2E4A2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6301E0BA-FC37-4122-8ED5-B7BF8F4FC18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23F99EF-5799-4AAC-AC50-4FC7575DFCE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CF0F63AB-9F2D-44C5-AE59-F189C105D2B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714C91D0-66BA-4042-B134-D4ED725881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4D3C7803-433B-488D-B30D-26009671D2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6048D35D-8237-4961-8668-704B168E15A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ED6DF677-33B1-4EFC-8240-71BB71B67D0E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73425A2F-6A40-4B5F-B5E9-388538FB7F2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C37B34DD-12DB-445F-8E1A-DCF3499ECC5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6CB49CE-AB35-44EC-A55F-EB60B4BFE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693564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EDB1B9-A854-4203-B77F-B61D463DBB1B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35DD738A-7624-4463-B38A-258A2719E2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BF44F3D1-94C5-40DA-A758-3F5925E6383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6F584386-AD1B-4957-9276-0969EC306FA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651348A-9E4F-40B6-89B9-5BCD7A447BE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90414720-4042-48E8-9DD7-46B2C791471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7916F5F1-E3AE-42D4-A813-3742FC77CACB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6012D1CC-FD09-488B-B770-858C319C289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7BEBA14A-4678-4359-8335-E2EE1BEA54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4" name="图片 123">
            <a:extLst>
              <a:ext uri="{FF2B5EF4-FFF2-40B4-BE49-F238E27FC236}">
                <a16:creationId xmlns:a16="http://schemas.microsoft.com/office/drawing/2014/main" id="{BA370D12-EC88-4CFC-9102-DB908E82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>
            <a:extLst>
              <a:ext uri="{FF2B5EF4-FFF2-40B4-BE49-F238E27FC236}">
                <a16:creationId xmlns:a16="http://schemas.microsoft.com/office/drawing/2014/main" id="{42DB3125-7314-4156-9D74-A41A6FD85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035BB5F-8020-463D-AFA2-44CE626330C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F9ED512-A3A8-41A1-A2CE-48413529FEE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1C5BA3E7-496D-4EFC-852D-B973DAEFDB6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614F05B-B81D-4E5F-BAFA-BF4E3B66839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>
              <a:extLst>
                <a:ext uri="{FF2B5EF4-FFF2-40B4-BE49-F238E27FC236}">
                  <a16:creationId xmlns:a16="http://schemas.microsoft.com/office/drawing/2014/main" id="{1DC1DADC-46E0-41DD-A66E-EE95836D25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íšḻíḍé">
              <a:extLst>
                <a:ext uri="{FF2B5EF4-FFF2-40B4-BE49-F238E27FC236}">
                  <a16:creationId xmlns:a16="http://schemas.microsoft.com/office/drawing/2014/main" id="{B388DAA0-B70F-4C44-A053-9005D516763A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ḻïḓé">
              <a:extLst>
                <a:ext uri="{FF2B5EF4-FFF2-40B4-BE49-F238E27FC236}">
                  <a16:creationId xmlns:a16="http://schemas.microsoft.com/office/drawing/2014/main" id="{3DB94F85-37E8-4506-AFE0-EC5B80B5D4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$ḷíḋè">
              <a:extLst>
                <a:ext uri="{FF2B5EF4-FFF2-40B4-BE49-F238E27FC236}">
                  <a16:creationId xmlns:a16="http://schemas.microsoft.com/office/drawing/2014/main" id="{FC8B828A-3469-42D8-952A-66FC5CCC34E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$ḷiḍe">
              <a:extLst>
                <a:ext uri="{FF2B5EF4-FFF2-40B4-BE49-F238E27FC236}">
                  <a16:creationId xmlns:a16="http://schemas.microsoft.com/office/drawing/2014/main" id="{CD01555A-E3E2-480E-AB04-402932DB9F7E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ṡļïdè">
              <a:extLst>
                <a:ext uri="{FF2B5EF4-FFF2-40B4-BE49-F238E27FC236}">
                  <a16:creationId xmlns:a16="http://schemas.microsoft.com/office/drawing/2014/main" id="{D555D095-146B-4A3C-BDBE-DCB084F3855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ŝḻíḓê">
              <a:extLst>
                <a:ext uri="{FF2B5EF4-FFF2-40B4-BE49-F238E27FC236}">
                  <a16:creationId xmlns:a16="http://schemas.microsoft.com/office/drawing/2014/main" id="{9013C83C-43D9-4C7B-87D9-27E60034399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isľîḑê">
              <a:extLst>
                <a:ext uri="{FF2B5EF4-FFF2-40B4-BE49-F238E27FC236}">
                  <a16:creationId xmlns:a16="http://schemas.microsoft.com/office/drawing/2014/main" id="{6E5E5F79-2674-44C6-837E-9903BB542F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4" name="椭圆 353">
            <a:extLst>
              <a:ext uri="{FF2B5EF4-FFF2-40B4-BE49-F238E27FC236}">
                <a16:creationId xmlns:a16="http://schemas.microsoft.com/office/drawing/2014/main" id="{6FD8E487-B46D-44FA-B429-69A86521509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>
            <a:extLst>
              <a:ext uri="{FF2B5EF4-FFF2-40B4-BE49-F238E27FC236}">
                <a16:creationId xmlns:a16="http://schemas.microsoft.com/office/drawing/2014/main" id="{B7BC2190-A745-4431-92FD-ECBCE4BC6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678974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A9CAC4A-865E-49E3-8731-FCABCC67D6B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6D0E3A22-DF41-49B9-BDC7-6AEAE277729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D2502648-AA34-4D64-9E31-2927043C574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F5C42EC3-F124-46E3-802C-283810436846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127877A-C948-4605-AC7A-6394FDC2874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D9BDE8C1-4B90-4166-81BB-04EBE9EF4D98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CA8027DB-98A9-4909-8032-7BCDF8D904A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F6839995-F008-484C-8BC3-91C01EFF9F5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B00D56CC-10C2-40DF-8498-36360BA8729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4D1203-8E71-42D8-ADE3-A64DC13C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EB2C21-849F-4F0B-803B-7AC4ABD5DBD1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E2F30-5949-4ED4-A109-B6B1D781F0F1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40EFFF-5E1E-49DF-B137-28242E9D16B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42CE9E-876D-4052-97ED-AB8CC183D2D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>
              <a:extLst>
                <a:ext uri="{FF2B5EF4-FFF2-40B4-BE49-F238E27FC236}">
                  <a16:creationId xmlns:a16="http://schemas.microsoft.com/office/drawing/2014/main" id="{228D3189-D8DA-4DC5-8731-93349BE92B5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íḍé">
              <a:extLst>
                <a:ext uri="{FF2B5EF4-FFF2-40B4-BE49-F238E27FC236}">
                  <a16:creationId xmlns:a16="http://schemas.microsoft.com/office/drawing/2014/main" id="{3725DDB3-E5B7-4A23-A1D5-30D8D6ADB40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ïḓé">
              <a:extLst>
                <a:ext uri="{FF2B5EF4-FFF2-40B4-BE49-F238E27FC236}">
                  <a16:creationId xmlns:a16="http://schemas.microsoft.com/office/drawing/2014/main" id="{33785B02-E6CA-41E7-8B7F-EA502F9E91C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íḋè">
              <a:extLst>
                <a:ext uri="{FF2B5EF4-FFF2-40B4-BE49-F238E27FC236}">
                  <a16:creationId xmlns:a16="http://schemas.microsoft.com/office/drawing/2014/main" id="{57EBE7AC-411D-402D-9A9A-55B2BFC58C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iḍe">
              <a:extLst>
                <a:ext uri="{FF2B5EF4-FFF2-40B4-BE49-F238E27FC236}">
                  <a16:creationId xmlns:a16="http://schemas.microsoft.com/office/drawing/2014/main" id="{AF26F0D0-0E60-41C6-8192-45CE0DE76B1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ļïdè">
              <a:extLst>
                <a:ext uri="{FF2B5EF4-FFF2-40B4-BE49-F238E27FC236}">
                  <a16:creationId xmlns:a16="http://schemas.microsoft.com/office/drawing/2014/main" id="{ED54000E-F8F8-4E48-88FE-D68E9701DFB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>
              <a:extLst>
                <a:ext uri="{FF2B5EF4-FFF2-40B4-BE49-F238E27FC236}">
                  <a16:creationId xmlns:a16="http://schemas.microsoft.com/office/drawing/2014/main" id="{3519DFED-4A2B-42AD-AB2C-01E9C8A44A9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ľîḑê">
              <a:extLst>
                <a:ext uri="{FF2B5EF4-FFF2-40B4-BE49-F238E27FC236}">
                  <a16:creationId xmlns:a16="http://schemas.microsoft.com/office/drawing/2014/main" id="{E527C414-F980-4E3F-AC95-B9D4B48DFAC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C54E03BE-357F-42C6-9923-09956954CF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>
            <a:extLst>
              <a:ext uri="{FF2B5EF4-FFF2-40B4-BE49-F238E27FC236}">
                <a16:creationId xmlns:a16="http://schemas.microsoft.com/office/drawing/2014/main" id="{E09EA8D3-74EF-4CFC-9A60-38BF481F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FA14D2-01F1-4DF0-B2A6-BFF2575C48A2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614E7815-EC78-4907-8A87-DCDE0DC90BF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BD0E37F9-4D3D-4967-9E1C-C1D0C121C38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9CAD6A8C-6119-4636-AB27-F8E58BA2C5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5507A9F1-086B-4E13-9F9B-F56CB078D8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D4AB0866-5F48-44D5-A280-22C21F085AA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D9733264-9E45-4165-9896-BFB177D56F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C7EC23A6-AB6C-43F9-B691-7291471B871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F0B1D1A0-9307-4007-BBE3-B7E771116B0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F06922-CB66-4BB7-896A-8D2C2B2251EF}"/>
              </a:ext>
            </a:extLst>
          </p:cNvPr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2B92018-95E0-4552-93E5-22F167C0235D}"/>
                </a:ext>
              </a:extLst>
            </p:cNvPr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D6ACA3-8385-4BF7-AA4C-AC7A70901023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6850AA-92AC-40DA-996D-814B38D999DD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1531BF-7A9A-4F92-8DE9-424EC0ED5611}"/>
              </a:ext>
            </a:extLst>
          </p:cNvPr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244897-C360-48EC-8F3C-A23B73990BBC}"/>
                </a:ext>
              </a:extLst>
            </p:cNvPr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63C52B-A9FA-46B0-9BFA-5AB9EA5C6801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3585078-156E-43B4-9EC2-438E9F02073F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876FA53-4A7A-4FC7-8EEB-60DA5B97336F}"/>
              </a:ext>
            </a:extLst>
          </p:cNvPr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406E35-A419-4856-9DCB-5D3A126944FC}"/>
                </a:ext>
              </a:extLst>
            </p:cNvPr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DD0141-A5C0-4BC5-A759-896F71BEF2F0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3B1A69-4248-4082-B253-01A9E418F787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8833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E687-6FF3-497E-8D2B-0726366B5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FB1F-A3CF-4CA9-A9EF-0C48F4A86958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452CF3-21CF-4F76-AD35-B3F9496A01C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EE827E-265E-4523-9A1B-2462FC7787A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>
            <a:extLst>
              <a:ext uri="{FF2B5EF4-FFF2-40B4-BE49-F238E27FC236}">
                <a16:creationId xmlns:a16="http://schemas.microsoft.com/office/drawing/2014/main" id="{84E4C8C5-8729-407F-88E4-E64D9E5A8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719032-0D1F-4457-A6F4-CD326AC586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857CB-1D67-40E0-9A56-A3291BF50DA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>
              <a:extLst>
                <a:ext uri="{FF2B5EF4-FFF2-40B4-BE49-F238E27FC236}">
                  <a16:creationId xmlns:a16="http://schemas.microsoft.com/office/drawing/2014/main" id="{EDD6936A-E126-457C-9B28-47B3FED2654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ḍé">
              <a:extLst>
                <a:ext uri="{FF2B5EF4-FFF2-40B4-BE49-F238E27FC236}">
                  <a16:creationId xmlns:a16="http://schemas.microsoft.com/office/drawing/2014/main" id="{70E56523-74B0-4F94-AA1C-DE8A7B3B6EF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ḻïḓé">
              <a:extLst>
                <a:ext uri="{FF2B5EF4-FFF2-40B4-BE49-F238E27FC236}">
                  <a16:creationId xmlns:a16="http://schemas.microsoft.com/office/drawing/2014/main" id="{21321976-BA9B-4E34-8E85-5D3CDB97A0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ḷíḋè">
              <a:extLst>
                <a:ext uri="{FF2B5EF4-FFF2-40B4-BE49-F238E27FC236}">
                  <a16:creationId xmlns:a16="http://schemas.microsoft.com/office/drawing/2014/main" id="{2943ADE6-39AA-4335-9F6A-54AE5B453C5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iḍe">
              <a:extLst>
                <a:ext uri="{FF2B5EF4-FFF2-40B4-BE49-F238E27FC236}">
                  <a16:creationId xmlns:a16="http://schemas.microsoft.com/office/drawing/2014/main" id="{31F0CBAE-4361-4C06-ABD8-552E55255E4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ļïdè">
              <a:extLst>
                <a:ext uri="{FF2B5EF4-FFF2-40B4-BE49-F238E27FC236}">
                  <a16:creationId xmlns:a16="http://schemas.microsoft.com/office/drawing/2014/main" id="{BC199AEB-7B5B-4708-97DC-0B9BEDB04A2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id="{1B8A1C35-C9EF-4011-ABEA-244F3FC19D2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ľîḑê">
              <a:extLst>
                <a:ext uri="{FF2B5EF4-FFF2-40B4-BE49-F238E27FC236}">
                  <a16:creationId xmlns:a16="http://schemas.microsoft.com/office/drawing/2014/main" id="{50EAE709-8FFA-4B75-9F56-9CF7FFD0E70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15F96B7-1B6D-45C7-89C4-1B1CB521F90F}"/>
              </a:ext>
            </a:extLst>
          </p:cNvPr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5FE387-D85A-4629-A68D-0B405174E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/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4E141A2D-B968-450E-8E30-996219BEC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02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2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:p15="http://schemas.microsoft.com/office/powerpoint/2012/main" xmlns="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0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:p15="http://schemas.microsoft.com/office/powerpoint/2012/main" xmlns="">
      <p:transition spd="slow" advClick="0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43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48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40F6025-3196-4FA0-83DC-EE1179AC9D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B5D204-87E5-427E-BB02-DA7D22EC0A2F}"/>
              </a:ext>
            </a:extLst>
          </p:cNvPr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371450-7476-4869-ABD4-D78E4EFF9B2C}"/>
              </a:ext>
            </a:extLst>
          </p:cNvPr>
          <p:cNvCxnSpPr>
            <a:cxnSpLocks/>
          </p:cNvCxnSpPr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BFB36-33E5-4B00-AFFA-3D114104E615}"/>
              </a:ext>
            </a:extLst>
          </p:cNvPr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85CF53-AFA6-4BCD-ACD7-C936DAB2DCCB}"/>
              </a:ext>
            </a:extLst>
          </p:cNvPr>
          <p:cNvCxnSpPr>
            <a:cxnSpLocks/>
          </p:cNvCxnSpPr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1AFA5B-9366-4E92-A1A8-650789D6FE27}"/>
              </a:ext>
            </a:extLst>
          </p:cNvPr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A026E9-295E-4DD0-A1A7-24F2752DF1F0}"/>
              </a:ext>
            </a:extLst>
          </p:cNvPr>
          <p:cNvCxnSpPr>
            <a:cxnSpLocks/>
          </p:cNvCxnSpPr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9EE7BA2-3D72-40FD-9831-242C8E3234EE}"/>
              </a:ext>
            </a:extLst>
          </p:cNvPr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4D238C-5295-460B-9F73-0A6C665AADEE}"/>
              </a:ext>
            </a:extLst>
          </p:cNvPr>
          <p:cNvCxnSpPr>
            <a:cxnSpLocks/>
          </p:cNvCxnSpPr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0F8935-A799-464B-A969-50F10DC9224E}"/>
              </a:ext>
            </a:extLst>
          </p:cNvPr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7022D4-18C5-4008-AC4D-9CB858B782B3}"/>
              </a:ext>
            </a:extLst>
          </p:cNvPr>
          <p:cNvCxnSpPr>
            <a:cxnSpLocks/>
          </p:cNvCxnSpPr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8AAFBE5E-9951-468D-842C-C373B57E1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>
            <a:extLst>
              <a:ext uri="{FF2B5EF4-FFF2-40B4-BE49-F238E27FC236}">
                <a16:creationId xmlns:a16="http://schemas.microsoft.com/office/drawing/2014/main" id="{22B6D61A-4B56-40D1-9606-DE6C1B116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>
            <a:extLst>
              <a:ext uri="{FF2B5EF4-FFF2-40B4-BE49-F238E27FC236}">
                <a16:creationId xmlns:a16="http://schemas.microsoft.com/office/drawing/2014/main" id="{BB7DBF4A-F336-4D0E-AEAA-442EF57D61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>
            <a:extLst>
              <a:ext uri="{FF2B5EF4-FFF2-40B4-BE49-F238E27FC236}">
                <a16:creationId xmlns:a16="http://schemas.microsoft.com/office/drawing/2014/main" id="{ABAC8E71-7622-44BD-B9EF-FB2DDE2DEC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>
            <a:extLst>
              <a:ext uri="{FF2B5EF4-FFF2-40B4-BE49-F238E27FC236}">
                <a16:creationId xmlns:a16="http://schemas.microsoft.com/office/drawing/2014/main" id="{BF93E37B-BAE5-44B2-9D04-125CCAB6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89036F-78DA-4278-A853-444342F03DB3}"/>
              </a:ext>
            </a:extLst>
          </p:cNvPr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>
              <a:extLst>
                <a:ext uri="{FF2B5EF4-FFF2-40B4-BE49-F238E27FC236}">
                  <a16:creationId xmlns:a16="http://schemas.microsoft.com/office/drawing/2014/main" id="{14FFDB68-D4A2-4EF1-B52B-39615FA1529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íḍé">
              <a:extLst>
                <a:ext uri="{FF2B5EF4-FFF2-40B4-BE49-F238E27FC236}">
                  <a16:creationId xmlns:a16="http://schemas.microsoft.com/office/drawing/2014/main" id="{0AB45B29-6AB1-4C60-9DD1-33AF43FFA1E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ḻïḓé">
              <a:extLst>
                <a:ext uri="{FF2B5EF4-FFF2-40B4-BE49-F238E27FC236}">
                  <a16:creationId xmlns:a16="http://schemas.microsoft.com/office/drawing/2014/main" id="{CD99A818-0C1D-482E-A96C-917036EBFF9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íḋè">
              <a:extLst>
                <a:ext uri="{FF2B5EF4-FFF2-40B4-BE49-F238E27FC236}">
                  <a16:creationId xmlns:a16="http://schemas.microsoft.com/office/drawing/2014/main" id="{220B3C49-5424-4D5C-B740-92DDFE0807A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iḍe">
              <a:extLst>
                <a:ext uri="{FF2B5EF4-FFF2-40B4-BE49-F238E27FC236}">
                  <a16:creationId xmlns:a16="http://schemas.microsoft.com/office/drawing/2014/main" id="{29EBB59F-1A1E-4BEC-B5EF-DE011D905D0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ļïdè">
              <a:extLst>
                <a:ext uri="{FF2B5EF4-FFF2-40B4-BE49-F238E27FC236}">
                  <a16:creationId xmlns:a16="http://schemas.microsoft.com/office/drawing/2014/main" id="{62EA3F3B-BAF9-4E7B-B86E-52EAD2AA10B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ḻíḓê">
              <a:extLst>
                <a:ext uri="{FF2B5EF4-FFF2-40B4-BE49-F238E27FC236}">
                  <a16:creationId xmlns:a16="http://schemas.microsoft.com/office/drawing/2014/main" id="{FB650BD5-0822-472D-B58F-AE9450B041D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îḑê">
              <a:extLst>
                <a:ext uri="{FF2B5EF4-FFF2-40B4-BE49-F238E27FC236}">
                  <a16:creationId xmlns:a16="http://schemas.microsoft.com/office/drawing/2014/main" id="{09B8C62F-2EFC-4D33-851E-989224FE0B5C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94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AE66B26-FD1C-4615-AFBA-EC01DC5A6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84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C9513911-6F82-465B-AA1D-A50590958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38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15DC2A65-FE98-4711-9BCC-2CEE39697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4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FC237A11-D652-4937-8A62-5371D6867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510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34">
          <p15:clr>
            <a:srgbClr val="FBAE40"/>
          </p15:clr>
        </p15:guide>
        <p15:guide id="4" orient="horz" pos="1933">
          <p15:clr>
            <a:srgbClr val="FBAE40"/>
          </p15:clr>
        </p15:guide>
        <p15:guide id="5" orient="horz" pos="238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>
            <a:extLst>
              <a:ext uri="{FF2B5EF4-FFF2-40B4-BE49-F238E27FC236}">
                <a16:creationId xmlns:a16="http://schemas.microsoft.com/office/drawing/2014/main" id="{35313B20-8690-4136-A1F3-47CF2D2E1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E68DCC-3FD5-47C1-AFCE-A8CBA6C16AB7}"/>
              </a:ext>
            </a:extLst>
          </p:cNvPr>
          <p:cNvCxnSpPr>
            <a:cxnSpLocks/>
          </p:cNvCxnSpPr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9C424561-9732-440B-AB95-190BCC88D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A8E70DD-B9AA-401F-9F1E-D97B8C26A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3F042AC-770A-4123-8A4B-A2ADC3C86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56CCC1-ACA5-4C89-AF09-34F0893C245F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A6FC628-761A-4B9D-B9A9-FBF5C3E43D27}"/>
              </a:ext>
            </a:extLst>
          </p:cNvPr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4964739B-F193-4C9B-9600-A6BB3270366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05F18555-B9F4-4238-B849-F4ACE5A3C87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AA558284-346E-499C-B4D2-013EA57A53D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A9668D34-6F9C-40AF-BD4E-0B221468C6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E56324-F00A-470C-BC5C-8EED2254734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F6414755-474B-4557-BEBE-B01CBF06F838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2CFE885F-1278-4915-B764-4876D079105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ľîḑê">
              <a:extLst>
                <a:ext uri="{FF2B5EF4-FFF2-40B4-BE49-F238E27FC236}">
                  <a16:creationId xmlns:a16="http://schemas.microsoft.com/office/drawing/2014/main" id="{DFC7FD85-FA4D-4D1C-8647-E1BA23B9F02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593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13776D83-9121-487D-A7ED-9C20A7347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B3C25A68-AD4D-4079-835C-08450F3BB764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4D28F76-DF40-4388-9DA7-9EE4C513A516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C99B26D8-2643-44DC-B5E7-FAFF384766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>
            <a:extLst>
              <a:ext uri="{FF2B5EF4-FFF2-40B4-BE49-F238E27FC236}">
                <a16:creationId xmlns:a16="http://schemas.microsoft.com/office/drawing/2014/main" id="{FB1CF7D9-3AF3-4B69-93BC-184D5C1A583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F36D376-C633-4FC3-A794-52336E7CD06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C880A74-95D2-486E-88F0-7B63631B951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>
              <a:extLst>
                <a:ext uri="{FF2B5EF4-FFF2-40B4-BE49-F238E27FC236}">
                  <a16:creationId xmlns:a16="http://schemas.microsoft.com/office/drawing/2014/main" id="{ED2BDFF9-0084-4885-A9E5-43AF06C0D73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šḻíḍé">
              <a:extLst>
                <a:ext uri="{FF2B5EF4-FFF2-40B4-BE49-F238E27FC236}">
                  <a16:creationId xmlns:a16="http://schemas.microsoft.com/office/drawing/2014/main" id="{C0A46737-19ED-48C8-829E-E3901C0E3D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ṥḻïḓé">
              <a:extLst>
                <a:ext uri="{FF2B5EF4-FFF2-40B4-BE49-F238E27FC236}">
                  <a16:creationId xmlns:a16="http://schemas.microsoft.com/office/drawing/2014/main" id="{1E4D9741-32E1-4390-BDFD-369B5E5B8EF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$ḷíḋè">
              <a:extLst>
                <a:ext uri="{FF2B5EF4-FFF2-40B4-BE49-F238E27FC236}">
                  <a16:creationId xmlns:a16="http://schemas.microsoft.com/office/drawing/2014/main" id="{1A3E3C42-5720-4C54-BE49-54161595681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ḷiḍe">
              <a:extLst>
                <a:ext uri="{FF2B5EF4-FFF2-40B4-BE49-F238E27FC236}">
                  <a16:creationId xmlns:a16="http://schemas.microsoft.com/office/drawing/2014/main" id="{C73BBF15-75A1-48DB-B8E8-928413E7220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ļïdè">
              <a:extLst>
                <a:ext uri="{FF2B5EF4-FFF2-40B4-BE49-F238E27FC236}">
                  <a16:creationId xmlns:a16="http://schemas.microsoft.com/office/drawing/2014/main" id="{FC002ACE-A1AF-43FA-BE5A-52DB0A175F9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ŝḻíḓê">
              <a:extLst>
                <a:ext uri="{FF2B5EF4-FFF2-40B4-BE49-F238E27FC236}">
                  <a16:creationId xmlns:a16="http://schemas.microsoft.com/office/drawing/2014/main" id="{7E83EF4E-8255-4A54-919D-96F33CDE0EE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sľîḑê">
              <a:extLst>
                <a:ext uri="{FF2B5EF4-FFF2-40B4-BE49-F238E27FC236}">
                  <a16:creationId xmlns:a16="http://schemas.microsoft.com/office/drawing/2014/main" id="{FBCD47E7-AD51-4747-B593-899B4A61EF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230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50" r:id="rId3"/>
    <p:sldLayoutId id="2147483668" r:id="rId4"/>
    <p:sldLayoutId id="2147483669" r:id="rId5"/>
    <p:sldLayoutId id="2147483670" r:id="rId6"/>
    <p:sldLayoutId id="2147483671" r:id="rId7"/>
    <p:sldLayoutId id="2147483664" r:id="rId8"/>
    <p:sldLayoutId id="2147483649" r:id="rId9"/>
    <p:sldLayoutId id="2147483660" r:id="rId10"/>
    <p:sldLayoutId id="2147483661" r:id="rId11"/>
    <p:sldLayoutId id="2147483662" r:id="rId12"/>
    <p:sldLayoutId id="2147483652" r:id="rId13"/>
    <p:sldLayoutId id="2147483672" r:id="rId14"/>
    <p:sldLayoutId id="2147483654" r:id="rId15"/>
    <p:sldLayoutId id="2147483653" r:id="rId16"/>
    <p:sldLayoutId id="2147483656" r:id="rId17"/>
    <p:sldLayoutId id="2147483657" r:id="rId18"/>
    <p:sldLayoutId id="2147483658" r:id="rId19"/>
    <p:sldLayoutId id="2147483659" r:id="rId20"/>
    <p:sldLayoutId id="2147483665" r:id="rId21"/>
    <p:sldLayoutId id="2147483666" r:id="rId22"/>
    <p:sldLayoutId id="2147483667" r:id="rId23"/>
    <p:sldLayoutId id="2147483673" r:id="rId24"/>
    <p:sldLayoutId id="2147483674" r:id="rId25"/>
    <p:sldLayoutId id="2147483680" r:id="rId26"/>
    <p:sldLayoutId id="214748368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6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g"/><Relationship Id="rId13" Type="http://schemas.openxmlformats.org/officeDocument/2006/relationships/image" Target="../media/image45.jpg"/><Relationship Id="rId3" Type="http://schemas.openxmlformats.org/officeDocument/2006/relationships/image" Target="../media/image38.png"/><Relationship Id="rId7" Type="http://schemas.openxmlformats.org/officeDocument/2006/relationships/image" Target="../media/image36.jpg"/><Relationship Id="rId12" Type="http://schemas.openxmlformats.org/officeDocument/2006/relationships/image" Target="../media/image4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5.jpg"/><Relationship Id="rId11" Type="http://schemas.openxmlformats.org/officeDocument/2006/relationships/image" Target="../media/image43.jpg"/><Relationship Id="rId5" Type="http://schemas.openxmlformats.org/officeDocument/2006/relationships/image" Target="../media/image20.jpg"/><Relationship Id="rId10" Type="http://schemas.openxmlformats.org/officeDocument/2006/relationships/image" Target="../media/image42.jpg"/><Relationship Id="rId4" Type="http://schemas.openxmlformats.org/officeDocument/2006/relationships/image" Target="../media/image21.jpg"/><Relationship Id="rId9" Type="http://schemas.openxmlformats.org/officeDocument/2006/relationships/image" Target="../media/image41.jpg"/><Relationship Id="rId14" Type="http://schemas.openxmlformats.org/officeDocument/2006/relationships/image" Target="../media/image4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22.png"/><Relationship Id="rId18" Type="http://schemas.openxmlformats.org/officeDocument/2006/relationships/image" Target="../media/image60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21.jp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png"/><Relationship Id="rId15" Type="http://schemas.openxmlformats.org/officeDocument/2006/relationships/image" Target="../media/image57.png"/><Relationship Id="rId10" Type="http://schemas.openxmlformats.org/officeDocument/2006/relationships/image" Target="../media/image55.png"/><Relationship Id="rId4" Type="http://schemas.openxmlformats.org/officeDocument/2006/relationships/image" Target="../media/image50.png"/><Relationship Id="rId9" Type="http://schemas.openxmlformats.org/officeDocument/2006/relationships/image" Target="../media/image20.jpg"/><Relationship Id="rId1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490.png"/><Relationship Id="rId7" Type="http://schemas.openxmlformats.org/officeDocument/2006/relationships/image" Target="../media/image530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20.png"/><Relationship Id="rId11" Type="http://schemas.openxmlformats.org/officeDocument/2006/relationships/image" Target="../media/image69.png"/><Relationship Id="rId5" Type="http://schemas.openxmlformats.org/officeDocument/2006/relationships/image" Target="../media/image510.png"/><Relationship Id="rId10" Type="http://schemas.openxmlformats.org/officeDocument/2006/relationships/image" Target="../media/image68.png"/><Relationship Id="rId4" Type="http://schemas.openxmlformats.org/officeDocument/2006/relationships/image" Target="../media/image500.png"/><Relationship Id="rId9" Type="http://schemas.openxmlformats.org/officeDocument/2006/relationships/image" Target="../media/image5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900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diagramData" Target="../diagrams/data1.xml"/><Relationship Id="rId5" Type="http://schemas.openxmlformats.org/officeDocument/2006/relationships/image" Target="../media/image920.png"/><Relationship Id="rId10" Type="http://schemas.microsoft.com/office/2007/relationships/diagramDrawing" Target="../diagrams/drawing1.xml"/><Relationship Id="rId4" Type="http://schemas.openxmlformats.org/officeDocument/2006/relationships/image" Target="../media/image910.png"/><Relationship Id="rId9" Type="http://schemas.openxmlformats.org/officeDocument/2006/relationships/diagramColors" Target="../diagrams/colors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0.png"/><Relationship Id="rId3" Type="http://schemas.openxmlformats.org/officeDocument/2006/relationships/image" Target="../media/image930.png"/><Relationship Id="rId7" Type="http://schemas.openxmlformats.org/officeDocument/2006/relationships/image" Target="../media/image970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60.png"/><Relationship Id="rId11" Type="http://schemas.openxmlformats.org/officeDocument/2006/relationships/image" Target="../media/image101.png"/><Relationship Id="rId5" Type="http://schemas.openxmlformats.org/officeDocument/2006/relationships/image" Target="../media/image950.png"/><Relationship Id="rId10" Type="http://schemas.openxmlformats.org/officeDocument/2006/relationships/image" Target="../media/image100.png"/><Relationship Id="rId4" Type="http://schemas.openxmlformats.org/officeDocument/2006/relationships/image" Target="../media/image940.png"/><Relationship Id="rId9" Type="http://schemas.openxmlformats.org/officeDocument/2006/relationships/image" Target="../media/image9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7.png"/><Relationship Id="rId7" Type="http://schemas.openxmlformats.org/officeDocument/2006/relationships/image" Target="../media/image9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0.png"/><Relationship Id="rId11" Type="http://schemas.openxmlformats.org/officeDocument/2006/relationships/image" Target="../media/image114.pn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image" Target="../media/image108.png"/><Relationship Id="rId9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ewitched.com/" TargetMode="External"/><Relationship Id="rId3" Type="http://schemas.openxmlformats.org/officeDocument/2006/relationships/image" Target="../media/image126.png"/><Relationship Id="rId7" Type="http://schemas.openxmlformats.org/officeDocument/2006/relationships/hyperlink" Target="http://www.fernandaviegas.com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cc.gatech.edu/~dchau/" TargetMode="External"/><Relationship Id="rId5" Type="http://schemas.openxmlformats.org/officeDocument/2006/relationships/hyperlink" Target="https://twitter.com/nsthorat" TargetMode="External"/><Relationship Id="rId4" Type="http://schemas.openxmlformats.org/officeDocument/2006/relationships/hyperlink" Target="https://minsuk.com/" TargetMode="External"/><Relationship Id="rId9" Type="http://schemas.openxmlformats.org/officeDocument/2006/relationships/hyperlink" Target="http://ieeevis.org/year/2018/welc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6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7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8.png"/><Relationship Id="rId9" Type="http://schemas.openxmlformats.org/officeDocument/2006/relationships/image" Target="../media/image1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4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5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57.png"/><Relationship Id="rId7" Type="http://schemas.openxmlformats.org/officeDocument/2006/relationships/image" Target="../media/image168.png"/><Relationship Id="rId12" Type="http://schemas.openxmlformats.org/officeDocument/2006/relationships/image" Target="../media/image17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165.png"/><Relationship Id="rId9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2.png"/><Relationship Id="rId7" Type="http://schemas.openxmlformats.org/officeDocument/2006/relationships/image" Target="../media/image20.jp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jpg"/><Relationship Id="rId11" Type="http://schemas.openxmlformats.org/officeDocument/2006/relationships/image" Target="../media/image38.png"/><Relationship Id="rId5" Type="http://schemas.openxmlformats.org/officeDocument/2006/relationships/image" Target="../media/image3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/>
          <p:cNvSpPr txBox="1"/>
          <p:nvPr/>
        </p:nvSpPr>
        <p:spPr>
          <a:xfrm>
            <a:off x="1776520" y="3442618"/>
            <a:ext cx="8741616" cy="135421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zh-CN" altLang="en-US" sz="7998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zh-CN" sz="7998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6974" y="4913745"/>
            <a:ext cx="7340708" cy="615521"/>
          </a:xfrm>
          <a:prstGeom prst="rect">
            <a:avLst/>
          </a:prstGeom>
          <a:solidFill>
            <a:srgbClr val="0072C7"/>
          </a:solidFill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</a:t>
            </a:r>
            <a:endParaRPr lang="zh-CN" altLang="zh-CN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31828" y="4796835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2331828" y="3285017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pic>
        <p:nvPicPr>
          <p:cNvPr id="6" name="久石让 - Summ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163" y="-1659566"/>
            <a:ext cx="812506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32049" y="1015481"/>
            <a:ext cx="3527904" cy="21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651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151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生成对抗网络算法</a:t>
            </a: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8CFD262E-A10C-020E-3CF3-8B0CFECF4D5F}"/>
              </a:ext>
            </a:extLst>
          </p:cNvPr>
          <p:cNvSpPr txBox="1">
            <a:spLocks/>
          </p:cNvSpPr>
          <p:nvPr/>
        </p:nvSpPr>
        <p:spPr>
          <a:xfrm>
            <a:off x="1837256" y="794448"/>
            <a:ext cx="7886700" cy="6073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初始化生成器和判别器</a:t>
            </a:r>
            <a:endParaRPr lang="en-US" altLang="zh-TW" sz="2400" dirty="0"/>
          </a:p>
          <a:p>
            <a:r>
              <a:rPr lang="zh-TW" altLang="en-US" sz="2400" dirty="0"/>
              <a:t>在每一轮迭代中</a:t>
            </a:r>
            <a:r>
              <a:rPr lang="zh-CN" altLang="en-US" sz="2400" dirty="0"/>
              <a:t>：</a:t>
            </a:r>
            <a:endParaRPr lang="en-US" altLang="zh-TW" sz="2400" dirty="0"/>
          </a:p>
          <a:p>
            <a:endParaRPr lang="zh-TW" altLang="en-US" sz="2400" dirty="0"/>
          </a:p>
        </p:txBody>
      </p:sp>
      <p:grpSp>
        <p:nvGrpSpPr>
          <p:cNvPr id="6" name="群組 6">
            <a:extLst>
              <a:ext uri="{FF2B5EF4-FFF2-40B4-BE49-F238E27FC236}">
                <a16:creationId xmlns:a16="http://schemas.microsoft.com/office/drawing/2014/main" id="{E127A3BD-0A15-1875-7938-C554BD2DA3D4}"/>
              </a:ext>
            </a:extLst>
          </p:cNvPr>
          <p:cNvGrpSpPr/>
          <p:nvPr/>
        </p:nvGrpSpPr>
        <p:grpSpPr>
          <a:xfrm>
            <a:off x="6141094" y="571334"/>
            <a:ext cx="1698796" cy="557753"/>
            <a:chOff x="5084896" y="679363"/>
            <a:chExt cx="1698796" cy="557753"/>
          </a:xfrm>
        </p:grpSpPr>
        <p:sp>
          <p:nvSpPr>
            <p:cNvPr id="7" name="矩形 3">
              <a:extLst>
                <a:ext uri="{FF2B5EF4-FFF2-40B4-BE49-F238E27FC236}">
                  <a16:creationId xmlns:a16="http://schemas.microsoft.com/office/drawing/2014/main" id="{97300CB9-C70B-458D-BD92-5C221D9C8739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</a:t>
              </a:r>
            </a:p>
          </p:txBody>
        </p:sp>
        <p:sp>
          <p:nvSpPr>
            <p:cNvPr id="9" name="矩形 4">
              <a:extLst>
                <a:ext uri="{FF2B5EF4-FFF2-40B4-BE49-F238E27FC236}">
                  <a16:creationId xmlns:a16="http://schemas.microsoft.com/office/drawing/2014/main" id="{FF36ED2C-3F4D-4D27-0F0B-1DE6E7A78397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</a:p>
          </p:txBody>
        </p:sp>
      </p:grpSp>
      <p:sp>
        <p:nvSpPr>
          <p:cNvPr id="10" name="文字方塊 8">
            <a:extLst>
              <a:ext uri="{FF2B5EF4-FFF2-40B4-BE49-F238E27FC236}">
                <a16:creationId xmlns:a16="http://schemas.microsoft.com/office/drawing/2014/main" id="{707288AF-EC72-C9A4-1AA3-C602DAA50704}"/>
              </a:ext>
            </a:extLst>
          </p:cNvPr>
          <p:cNvSpPr txBox="1"/>
          <p:nvPr/>
        </p:nvSpPr>
        <p:spPr>
          <a:xfrm>
            <a:off x="3900636" y="3198342"/>
            <a:ext cx="1121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sample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9">
            <a:extLst>
              <a:ext uri="{FF2B5EF4-FFF2-40B4-BE49-F238E27FC236}">
                <a16:creationId xmlns:a16="http://schemas.microsoft.com/office/drawing/2014/main" id="{2D284196-6853-5E9A-8CF5-0DCFFB1AAA82}"/>
              </a:ext>
            </a:extLst>
          </p:cNvPr>
          <p:cNvSpPr txBox="1"/>
          <p:nvPr/>
        </p:nvSpPr>
        <p:spPr>
          <a:xfrm>
            <a:off x="3252038" y="4107992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generated objects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5" name="圖片 10">
            <a:extLst>
              <a:ext uri="{FF2B5EF4-FFF2-40B4-BE49-F238E27FC236}">
                <a16:creationId xmlns:a16="http://schemas.microsoft.com/office/drawing/2014/main" id="{D364822A-29A3-C848-75F8-3A9147816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638" y="4134962"/>
            <a:ext cx="2851417" cy="718557"/>
          </a:xfrm>
          <a:prstGeom prst="rect">
            <a:avLst/>
          </a:prstGeom>
        </p:spPr>
      </p:pic>
      <p:grpSp>
        <p:nvGrpSpPr>
          <p:cNvPr id="16" name="群組 11">
            <a:extLst>
              <a:ext uri="{FF2B5EF4-FFF2-40B4-BE49-F238E27FC236}">
                <a16:creationId xmlns:a16="http://schemas.microsoft.com/office/drawing/2014/main" id="{1B7E36BD-80C2-A931-200D-D4AB488CBCE3}"/>
              </a:ext>
            </a:extLst>
          </p:cNvPr>
          <p:cNvGrpSpPr/>
          <p:nvPr/>
        </p:nvGrpSpPr>
        <p:grpSpPr>
          <a:xfrm>
            <a:off x="5385638" y="3303965"/>
            <a:ext cx="2851417" cy="731192"/>
            <a:chOff x="3798412" y="6111526"/>
            <a:chExt cx="2162335" cy="554490"/>
          </a:xfrm>
        </p:grpSpPr>
        <p:pic>
          <p:nvPicPr>
            <p:cNvPr id="17" name="圖片 12">
              <a:extLst>
                <a:ext uri="{FF2B5EF4-FFF2-40B4-BE49-F238E27FC236}">
                  <a16:creationId xmlns:a16="http://schemas.microsoft.com/office/drawing/2014/main" id="{EB0C41B1-FE8A-E026-CCD4-102F2F22C1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9" name="圖片 13">
              <a:extLst>
                <a:ext uri="{FF2B5EF4-FFF2-40B4-BE49-F238E27FC236}">
                  <a16:creationId xmlns:a16="http://schemas.microsoft.com/office/drawing/2014/main" id="{D88A27FE-924D-D377-2C9C-1B5BFA14B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44" name="圖片 14">
              <a:extLst>
                <a:ext uri="{FF2B5EF4-FFF2-40B4-BE49-F238E27FC236}">
                  <a16:creationId xmlns:a16="http://schemas.microsoft.com/office/drawing/2014/main" id="{879A9FE7-6EF3-6B40-1B86-3D0E381DE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45" name="圖片 15">
              <a:extLst>
                <a:ext uri="{FF2B5EF4-FFF2-40B4-BE49-F238E27FC236}">
                  <a16:creationId xmlns:a16="http://schemas.microsoft.com/office/drawing/2014/main" id="{D3EC97F0-98EB-2557-522C-FC903EE4F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46" name="矩形 16">
            <a:extLst>
              <a:ext uri="{FF2B5EF4-FFF2-40B4-BE49-F238E27FC236}">
                <a16:creationId xmlns:a16="http://schemas.microsoft.com/office/drawing/2014/main" id="{2BDD4C6D-097F-94FD-D568-FA65A206E66A}"/>
              </a:ext>
            </a:extLst>
          </p:cNvPr>
          <p:cNvSpPr/>
          <p:nvPr/>
        </p:nvSpPr>
        <p:spPr>
          <a:xfrm>
            <a:off x="6380065" y="519717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47" name="矩形 21">
            <a:extLst>
              <a:ext uri="{FF2B5EF4-FFF2-40B4-BE49-F238E27FC236}">
                <a16:creationId xmlns:a16="http://schemas.microsoft.com/office/drawing/2014/main" id="{1F1F8592-8D86-68B5-0B41-F3479897AE2C}"/>
              </a:ext>
            </a:extLst>
          </p:cNvPr>
          <p:cNvSpPr/>
          <p:nvPr/>
        </p:nvSpPr>
        <p:spPr>
          <a:xfrm>
            <a:off x="8692243" y="3875860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48" name="文字方塊 22">
            <a:extLst>
              <a:ext uri="{FF2B5EF4-FFF2-40B4-BE49-F238E27FC236}">
                <a16:creationId xmlns:a16="http://schemas.microsoft.com/office/drawing/2014/main" id="{43071170-AC6C-BAB9-098E-DE9E31AECDDE}"/>
              </a:ext>
            </a:extLst>
          </p:cNvPr>
          <p:cNvSpPr txBox="1"/>
          <p:nvPr/>
        </p:nvSpPr>
        <p:spPr>
          <a:xfrm>
            <a:off x="8522120" y="3391126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49" name="直線單箭頭接點 28">
            <a:extLst>
              <a:ext uri="{FF2B5EF4-FFF2-40B4-BE49-F238E27FC236}">
                <a16:creationId xmlns:a16="http://schemas.microsoft.com/office/drawing/2014/main" id="{32132005-9FA6-2F9C-1816-B0EF355B45F1}"/>
              </a:ext>
            </a:extLst>
          </p:cNvPr>
          <p:cNvCxnSpPr>
            <a:cxnSpLocks/>
            <a:endCxn id="46" idx="1"/>
          </p:cNvCxnSpPr>
          <p:nvPr/>
        </p:nvCxnSpPr>
        <p:spPr>
          <a:xfrm flipV="1">
            <a:off x="5958026" y="5548090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29">
            <a:extLst>
              <a:ext uri="{FF2B5EF4-FFF2-40B4-BE49-F238E27FC236}">
                <a16:creationId xmlns:a16="http://schemas.microsoft.com/office/drawing/2014/main" id="{B592A62B-7029-136E-DB81-09633E811599}"/>
              </a:ext>
            </a:extLst>
          </p:cNvPr>
          <p:cNvSpPr/>
          <p:nvPr/>
        </p:nvSpPr>
        <p:spPr>
          <a:xfrm rot="5400000">
            <a:off x="4202587" y="5409927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30">
            <a:extLst>
              <a:ext uri="{FF2B5EF4-FFF2-40B4-BE49-F238E27FC236}">
                <a16:creationId xmlns:a16="http://schemas.microsoft.com/office/drawing/2014/main" id="{0D247865-D130-8B16-87CE-32DE2E0694AD}"/>
              </a:ext>
            </a:extLst>
          </p:cNvPr>
          <p:cNvSpPr/>
          <p:nvPr/>
        </p:nvSpPr>
        <p:spPr>
          <a:xfrm rot="5400000">
            <a:off x="4587024" y="5409927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2" name="矩形 31">
            <a:extLst>
              <a:ext uri="{FF2B5EF4-FFF2-40B4-BE49-F238E27FC236}">
                <a16:creationId xmlns:a16="http://schemas.microsoft.com/office/drawing/2014/main" id="{4DDF22B1-A176-3129-15D0-EFF930630789}"/>
              </a:ext>
            </a:extLst>
          </p:cNvPr>
          <p:cNvSpPr/>
          <p:nvPr/>
        </p:nvSpPr>
        <p:spPr>
          <a:xfrm rot="5400000">
            <a:off x="4971461" y="5409927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3" name="矩形 32">
            <a:extLst>
              <a:ext uri="{FF2B5EF4-FFF2-40B4-BE49-F238E27FC236}">
                <a16:creationId xmlns:a16="http://schemas.microsoft.com/office/drawing/2014/main" id="{46D00A77-537F-4E00-80E1-BF6DDBD265D4}"/>
              </a:ext>
            </a:extLst>
          </p:cNvPr>
          <p:cNvSpPr/>
          <p:nvPr/>
        </p:nvSpPr>
        <p:spPr>
          <a:xfrm rot="5400000">
            <a:off x="5355897" y="5409927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4" name="直線單箭頭接點 33">
            <a:extLst>
              <a:ext uri="{FF2B5EF4-FFF2-40B4-BE49-F238E27FC236}">
                <a16:creationId xmlns:a16="http://schemas.microsoft.com/office/drawing/2014/main" id="{C266E65C-B960-7D88-21CA-5FD93743AED4}"/>
              </a:ext>
            </a:extLst>
          </p:cNvPr>
          <p:cNvCxnSpPr>
            <a:cxnSpLocks/>
          </p:cNvCxnSpPr>
          <p:nvPr/>
        </p:nvCxnSpPr>
        <p:spPr>
          <a:xfrm flipH="1" flipV="1">
            <a:off x="5734044" y="4853519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34">
            <a:extLst>
              <a:ext uri="{FF2B5EF4-FFF2-40B4-BE49-F238E27FC236}">
                <a16:creationId xmlns:a16="http://schemas.microsoft.com/office/drawing/2014/main" id="{630D0E78-21AC-1280-99C8-32577713C273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6510553" y="4811762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單箭頭接點 35">
            <a:extLst>
              <a:ext uri="{FF2B5EF4-FFF2-40B4-BE49-F238E27FC236}">
                <a16:creationId xmlns:a16="http://schemas.microsoft.com/office/drawing/2014/main" id="{1EC5081F-1B77-0703-921A-6BB26C11B570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6866520" y="4811762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38">
            <a:extLst>
              <a:ext uri="{FF2B5EF4-FFF2-40B4-BE49-F238E27FC236}">
                <a16:creationId xmlns:a16="http://schemas.microsoft.com/office/drawing/2014/main" id="{8464BD7A-E6C2-64BF-83E6-5B4390402657}"/>
              </a:ext>
            </a:extLst>
          </p:cNvPr>
          <p:cNvCxnSpPr>
            <a:cxnSpLocks/>
            <a:stCxn id="46" idx="0"/>
          </p:cNvCxnSpPr>
          <p:nvPr/>
        </p:nvCxnSpPr>
        <p:spPr>
          <a:xfrm flipV="1">
            <a:off x="6866520" y="4872627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44">
            <a:extLst>
              <a:ext uri="{FF2B5EF4-FFF2-40B4-BE49-F238E27FC236}">
                <a16:creationId xmlns:a16="http://schemas.microsoft.com/office/drawing/2014/main" id="{743843E3-EB9E-AF88-329F-304A9E087877}"/>
              </a:ext>
            </a:extLst>
          </p:cNvPr>
          <p:cNvSpPr/>
          <p:nvPr/>
        </p:nvSpPr>
        <p:spPr>
          <a:xfrm>
            <a:off x="7835700" y="440218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45">
            <a:extLst>
              <a:ext uri="{FF2B5EF4-FFF2-40B4-BE49-F238E27FC236}">
                <a16:creationId xmlns:a16="http://schemas.microsoft.com/office/drawing/2014/main" id="{1349B332-0885-E963-7049-704A5EE5F713}"/>
              </a:ext>
            </a:extLst>
          </p:cNvPr>
          <p:cNvSpPr/>
          <p:nvPr/>
        </p:nvSpPr>
        <p:spPr>
          <a:xfrm>
            <a:off x="7167264" y="440218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46">
            <a:extLst>
              <a:ext uri="{FF2B5EF4-FFF2-40B4-BE49-F238E27FC236}">
                <a16:creationId xmlns:a16="http://schemas.microsoft.com/office/drawing/2014/main" id="{E57C8207-DFF7-FE39-3987-AB72FA9B2567}"/>
              </a:ext>
            </a:extLst>
          </p:cNvPr>
          <p:cNvSpPr/>
          <p:nvPr/>
        </p:nvSpPr>
        <p:spPr>
          <a:xfrm>
            <a:off x="6435548" y="440218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矩形 47">
            <a:extLst>
              <a:ext uri="{FF2B5EF4-FFF2-40B4-BE49-F238E27FC236}">
                <a16:creationId xmlns:a16="http://schemas.microsoft.com/office/drawing/2014/main" id="{BD46D226-7E32-7C81-9D87-50007D2B877E}"/>
              </a:ext>
            </a:extLst>
          </p:cNvPr>
          <p:cNvSpPr/>
          <p:nvPr/>
        </p:nvSpPr>
        <p:spPr>
          <a:xfrm>
            <a:off x="5734044" y="4402182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矩形 48">
            <a:extLst>
              <a:ext uri="{FF2B5EF4-FFF2-40B4-BE49-F238E27FC236}">
                <a16:creationId xmlns:a16="http://schemas.microsoft.com/office/drawing/2014/main" id="{4EB03C23-AE08-593C-25C4-33268742C8A2}"/>
              </a:ext>
            </a:extLst>
          </p:cNvPr>
          <p:cNvSpPr/>
          <p:nvPr/>
        </p:nvSpPr>
        <p:spPr>
          <a:xfrm>
            <a:off x="7868810" y="360062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3" name="矩形 49">
            <a:extLst>
              <a:ext uri="{FF2B5EF4-FFF2-40B4-BE49-F238E27FC236}">
                <a16:creationId xmlns:a16="http://schemas.microsoft.com/office/drawing/2014/main" id="{F549F7CE-F501-6584-F242-3898A3205F1B}"/>
              </a:ext>
            </a:extLst>
          </p:cNvPr>
          <p:cNvSpPr/>
          <p:nvPr/>
        </p:nvSpPr>
        <p:spPr>
          <a:xfrm>
            <a:off x="7200374" y="360062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4" name="矩形 50">
            <a:extLst>
              <a:ext uri="{FF2B5EF4-FFF2-40B4-BE49-F238E27FC236}">
                <a16:creationId xmlns:a16="http://schemas.microsoft.com/office/drawing/2014/main" id="{68DCBF48-2441-AEED-FC9B-8CE881D34831}"/>
              </a:ext>
            </a:extLst>
          </p:cNvPr>
          <p:cNvSpPr/>
          <p:nvPr/>
        </p:nvSpPr>
        <p:spPr>
          <a:xfrm>
            <a:off x="6468658" y="360062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5" name="矩形 51">
            <a:extLst>
              <a:ext uri="{FF2B5EF4-FFF2-40B4-BE49-F238E27FC236}">
                <a16:creationId xmlns:a16="http://schemas.microsoft.com/office/drawing/2014/main" id="{9169582E-613F-C735-7537-E5A1AA242D4C}"/>
              </a:ext>
            </a:extLst>
          </p:cNvPr>
          <p:cNvSpPr/>
          <p:nvPr/>
        </p:nvSpPr>
        <p:spPr>
          <a:xfrm>
            <a:off x="5767154" y="360062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6" name="文字方塊 57">
            <a:extLst>
              <a:ext uri="{FF2B5EF4-FFF2-40B4-BE49-F238E27FC236}">
                <a16:creationId xmlns:a16="http://schemas.microsoft.com/office/drawing/2014/main" id="{D571B4A6-27E6-B735-6779-E8200D70F75C}"/>
              </a:ext>
            </a:extLst>
          </p:cNvPr>
          <p:cNvSpPr txBox="1"/>
          <p:nvPr/>
        </p:nvSpPr>
        <p:spPr>
          <a:xfrm>
            <a:off x="3034449" y="5164748"/>
            <a:ext cx="15186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randomly sampled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7" name="文字方塊 1">
            <a:extLst>
              <a:ext uri="{FF2B5EF4-FFF2-40B4-BE49-F238E27FC236}">
                <a16:creationId xmlns:a16="http://schemas.microsoft.com/office/drawing/2014/main" id="{E72BF0E5-683F-AA17-40D5-BC9A1956D97A}"/>
              </a:ext>
            </a:extLst>
          </p:cNvPr>
          <p:cNvSpPr txBox="1"/>
          <p:nvPr/>
        </p:nvSpPr>
        <p:spPr>
          <a:xfrm>
            <a:off x="1837256" y="4305530"/>
            <a:ext cx="17335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Database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68" name="群組 58">
            <a:extLst>
              <a:ext uri="{FF2B5EF4-FFF2-40B4-BE49-F238E27FC236}">
                <a16:creationId xmlns:a16="http://schemas.microsoft.com/office/drawing/2014/main" id="{81FFFF3A-2D66-9B4E-08F0-C75FD21B6399}"/>
              </a:ext>
            </a:extLst>
          </p:cNvPr>
          <p:cNvGrpSpPr/>
          <p:nvPr/>
        </p:nvGrpSpPr>
        <p:grpSpPr>
          <a:xfrm>
            <a:off x="1810470" y="3061143"/>
            <a:ext cx="1751174" cy="1307774"/>
            <a:chOff x="644126" y="4258170"/>
            <a:chExt cx="3652768" cy="2387400"/>
          </a:xfrm>
        </p:grpSpPr>
        <p:pic>
          <p:nvPicPr>
            <p:cNvPr id="69" name="圖片 59">
              <a:extLst>
                <a:ext uri="{FF2B5EF4-FFF2-40B4-BE49-F238E27FC236}">
                  <a16:creationId xmlns:a16="http://schemas.microsoft.com/office/drawing/2014/main" id="{3352A272-F60F-9D38-02DA-9AF631406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2494" y="5112971"/>
              <a:ext cx="914400" cy="914400"/>
            </a:xfrm>
            <a:prstGeom prst="rect">
              <a:avLst/>
            </a:prstGeom>
          </p:spPr>
        </p:pic>
        <p:pic>
          <p:nvPicPr>
            <p:cNvPr id="70" name="圖片 69">
              <a:extLst>
                <a:ext uri="{FF2B5EF4-FFF2-40B4-BE49-F238E27FC236}">
                  <a16:creationId xmlns:a16="http://schemas.microsoft.com/office/drawing/2014/main" id="{34BFD274-7687-A269-C766-4B40D7E06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869" y="4258170"/>
              <a:ext cx="914400" cy="914400"/>
            </a:xfrm>
            <a:prstGeom prst="rect">
              <a:avLst/>
            </a:prstGeom>
          </p:spPr>
        </p:pic>
        <p:pic>
          <p:nvPicPr>
            <p:cNvPr id="71" name="圖片 70">
              <a:extLst>
                <a:ext uri="{FF2B5EF4-FFF2-40B4-BE49-F238E27FC236}">
                  <a16:creationId xmlns:a16="http://schemas.microsoft.com/office/drawing/2014/main" id="{F2B71FF1-9AEB-1DC3-AF42-AADEABEFB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681" y="4287858"/>
              <a:ext cx="914400" cy="914400"/>
            </a:xfrm>
            <a:prstGeom prst="rect">
              <a:avLst/>
            </a:prstGeom>
          </p:spPr>
        </p:pic>
        <p:pic>
          <p:nvPicPr>
            <p:cNvPr id="72" name="圖片 71">
              <a:extLst>
                <a:ext uri="{FF2B5EF4-FFF2-40B4-BE49-F238E27FC236}">
                  <a16:creationId xmlns:a16="http://schemas.microsoft.com/office/drawing/2014/main" id="{8488DE80-32F2-BD16-8CC5-191183033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5676" y="4749170"/>
              <a:ext cx="914400" cy="914400"/>
            </a:xfrm>
            <a:prstGeom prst="rect">
              <a:avLst/>
            </a:prstGeom>
          </p:spPr>
        </p:pic>
        <p:pic>
          <p:nvPicPr>
            <p:cNvPr id="73" name="圖片 75">
              <a:extLst>
                <a:ext uri="{FF2B5EF4-FFF2-40B4-BE49-F238E27FC236}">
                  <a16:creationId xmlns:a16="http://schemas.microsoft.com/office/drawing/2014/main" id="{C60E1AFB-507F-732D-B88C-3AEFF315E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12888" y="5731170"/>
              <a:ext cx="914400" cy="914400"/>
            </a:xfrm>
            <a:prstGeom prst="rect">
              <a:avLst/>
            </a:prstGeom>
          </p:spPr>
        </p:pic>
        <p:pic>
          <p:nvPicPr>
            <p:cNvPr id="74" name="圖片 76">
              <a:extLst>
                <a:ext uri="{FF2B5EF4-FFF2-40B4-BE49-F238E27FC236}">
                  <a16:creationId xmlns:a16="http://schemas.microsoft.com/office/drawing/2014/main" id="{8FD3526D-1713-6914-FA56-B2F725AA7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386" y="5187858"/>
              <a:ext cx="914400" cy="914400"/>
            </a:xfrm>
            <a:prstGeom prst="rect">
              <a:avLst/>
            </a:prstGeom>
          </p:spPr>
        </p:pic>
        <p:pic>
          <p:nvPicPr>
            <p:cNvPr id="75" name="圖片 77">
              <a:extLst>
                <a:ext uri="{FF2B5EF4-FFF2-40B4-BE49-F238E27FC236}">
                  <a16:creationId xmlns:a16="http://schemas.microsoft.com/office/drawing/2014/main" id="{F5705B86-8A62-6531-C052-A6F2D99A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678" y="4749170"/>
              <a:ext cx="914400" cy="914400"/>
            </a:xfrm>
            <a:prstGeom prst="rect">
              <a:avLst/>
            </a:prstGeom>
          </p:spPr>
        </p:pic>
        <p:pic>
          <p:nvPicPr>
            <p:cNvPr id="76" name="圖片 78">
              <a:extLst>
                <a:ext uri="{FF2B5EF4-FFF2-40B4-BE49-F238E27FC236}">
                  <a16:creationId xmlns:a16="http://schemas.microsoft.com/office/drawing/2014/main" id="{F1C133E5-0C7F-ED46-6677-C5ABF73394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9580" y="5731170"/>
              <a:ext cx="914400" cy="914400"/>
            </a:xfrm>
            <a:prstGeom prst="rect">
              <a:avLst/>
            </a:prstGeom>
          </p:spPr>
        </p:pic>
        <p:pic>
          <p:nvPicPr>
            <p:cNvPr id="77" name="圖片 80">
              <a:extLst>
                <a:ext uri="{FF2B5EF4-FFF2-40B4-BE49-F238E27FC236}">
                  <a16:creationId xmlns:a16="http://schemas.microsoft.com/office/drawing/2014/main" id="{E530041A-904B-10CE-5E65-033349839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182" y="5390058"/>
              <a:ext cx="914400" cy="914400"/>
            </a:xfrm>
            <a:prstGeom prst="rect">
              <a:avLst/>
            </a:prstGeom>
          </p:spPr>
        </p:pic>
        <p:pic>
          <p:nvPicPr>
            <p:cNvPr id="78" name="圖片 81">
              <a:extLst>
                <a:ext uri="{FF2B5EF4-FFF2-40B4-BE49-F238E27FC236}">
                  <a16:creationId xmlns:a16="http://schemas.microsoft.com/office/drawing/2014/main" id="{E3CEAD09-C524-27BD-B04B-6A1724100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6869" y="4524714"/>
              <a:ext cx="914400" cy="914400"/>
            </a:xfrm>
            <a:prstGeom prst="rect">
              <a:avLst/>
            </a:prstGeom>
          </p:spPr>
        </p:pic>
        <p:pic>
          <p:nvPicPr>
            <p:cNvPr id="79" name="圖片 82">
              <a:extLst>
                <a:ext uri="{FF2B5EF4-FFF2-40B4-BE49-F238E27FC236}">
                  <a16:creationId xmlns:a16="http://schemas.microsoft.com/office/drawing/2014/main" id="{B2253D11-D013-DF57-5AB4-69746EEF0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126" y="5731170"/>
              <a:ext cx="914400" cy="914400"/>
            </a:xfrm>
            <a:prstGeom prst="rect">
              <a:avLst/>
            </a:prstGeom>
          </p:spPr>
        </p:pic>
      </p:grpSp>
      <p:sp>
        <p:nvSpPr>
          <p:cNvPr id="80" name="箭號: 向右 5">
            <a:extLst>
              <a:ext uri="{FF2B5EF4-FFF2-40B4-BE49-F238E27FC236}">
                <a16:creationId xmlns:a16="http://schemas.microsoft.com/office/drawing/2014/main" id="{09697129-9EF7-674F-26E6-90222C8BEDBA}"/>
              </a:ext>
            </a:extLst>
          </p:cNvPr>
          <p:cNvSpPr/>
          <p:nvPr/>
        </p:nvSpPr>
        <p:spPr>
          <a:xfrm>
            <a:off x="3646252" y="3537796"/>
            <a:ext cx="1665714" cy="3302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1" name="文字方塊 7">
            <a:extLst>
              <a:ext uri="{FF2B5EF4-FFF2-40B4-BE49-F238E27FC236}">
                <a16:creationId xmlns:a16="http://schemas.microsoft.com/office/drawing/2014/main" id="{51B2E690-4415-512E-96CE-E7DA3426A277}"/>
              </a:ext>
            </a:extLst>
          </p:cNvPr>
          <p:cNvSpPr txBox="1"/>
          <p:nvPr/>
        </p:nvSpPr>
        <p:spPr>
          <a:xfrm>
            <a:off x="816174" y="1868661"/>
            <a:ext cx="11127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Step 1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</a:t>
            </a:r>
            <a:r>
              <a:rPr lang="zh-CN" altLang="en-US" sz="2200" dirty="0"/>
              <a:t>训练判别器。固定生成器的参数，</a:t>
            </a:r>
            <a:r>
              <a:rPr lang="en-US" sz="2200" dirty="0" err="1"/>
              <a:t>真实样本</a:t>
            </a:r>
            <a:r>
              <a:rPr lang="zh-CN" altLang="en-US" sz="2200" dirty="0"/>
              <a:t>输入判别器后输出的结果标签为</a:t>
            </a:r>
            <a:r>
              <a:rPr lang="en-US" altLang="zh-CN" sz="2200" dirty="0"/>
              <a:t>1</a:t>
            </a:r>
            <a:r>
              <a:rPr lang="zh-CN" altLang="en-US" sz="2200" dirty="0"/>
              <a:t>，随机噪声 </a:t>
            </a:r>
            <a:r>
              <a:rPr lang="en-US" sz="2200" dirty="0"/>
              <a:t>z </a:t>
            </a:r>
            <a:r>
              <a:rPr lang="zh-CN" altLang="en-US" sz="2200" dirty="0"/>
              <a:t>输入生成器得到 </a:t>
            </a:r>
            <a:r>
              <a:rPr lang="en-US" sz="2200" dirty="0"/>
              <a:t>G(z)，</a:t>
            </a:r>
            <a:r>
              <a:rPr lang="zh-CN" altLang="en-US" sz="2200" dirty="0"/>
              <a:t>再输入判别器后得到的输出结果标签为</a:t>
            </a:r>
            <a:r>
              <a:rPr lang="en-US" altLang="zh-CN" sz="2200" dirty="0"/>
              <a:t>0</a:t>
            </a:r>
            <a:r>
              <a:rPr lang="zh-CN" altLang="en-US" sz="2200" dirty="0"/>
              <a:t>，训练判别器到收敛</a:t>
            </a:r>
            <a:endParaRPr kumimoji="0" lang="zh-TW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3" name="文字方塊 84">
            <a:extLst>
              <a:ext uri="{FF2B5EF4-FFF2-40B4-BE49-F238E27FC236}">
                <a16:creationId xmlns:a16="http://schemas.microsoft.com/office/drawing/2014/main" id="{0DE68948-E024-7813-4263-49A822BEFA3A}"/>
              </a:ext>
            </a:extLst>
          </p:cNvPr>
          <p:cNvSpPr txBox="1"/>
          <p:nvPr/>
        </p:nvSpPr>
        <p:spPr>
          <a:xfrm>
            <a:off x="7074592" y="5332938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504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46" grpId="0" animBg="1"/>
      <p:bldP spid="47" grpId="0" animBg="1"/>
      <p:bldP spid="48" grpId="0"/>
      <p:bldP spid="50" grpId="0" animBg="1"/>
      <p:bldP spid="51" grpId="0" animBg="1"/>
      <p:bldP spid="52" grpId="0" animBg="1"/>
      <p:bldP spid="53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80" grpId="0" animBg="1"/>
      <p:bldP spid="81" grpId="0"/>
      <p:bldP spid="8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生成对抗网络算法</a:t>
            </a:r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A419CD68-E0E7-DE38-0E23-99129C2FDAE4}"/>
              </a:ext>
            </a:extLst>
          </p:cNvPr>
          <p:cNvSpPr txBox="1"/>
          <p:nvPr/>
        </p:nvSpPr>
        <p:spPr>
          <a:xfrm>
            <a:off x="243989" y="1916883"/>
            <a:ext cx="1179421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Step 2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训练生成器：固定判别器的参数，随机噪声输入生成器，得到假图，输入判别器，得到一个概率值，生成器更新参数来使</a:t>
            </a:r>
            <a:r>
              <a:rPr kumimoji="0" lang="zh-CN" altLang="en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判别器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rPr>
              <a:t>对生成图的输出尽可能地给高分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矩形 52">
            <a:extLst>
              <a:ext uri="{FF2B5EF4-FFF2-40B4-BE49-F238E27FC236}">
                <a16:creationId xmlns:a16="http://schemas.microsoft.com/office/drawing/2014/main" id="{D73757FA-87DA-7C64-C950-DDD4DE876EB8}"/>
              </a:ext>
            </a:extLst>
          </p:cNvPr>
          <p:cNvSpPr/>
          <p:nvPr/>
        </p:nvSpPr>
        <p:spPr>
          <a:xfrm>
            <a:off x="2906902" y="3699917"/>
            <a:ext cx="6008828" cy="220734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 53">
            <a:extLst>
              <a:ext uri="{FF2B5EF4-FFF2-40B4-BE49-F238E27FC236}">
                <a16:creationId xmlns:a16="http://schemas.microsoft.com/office/drawing/2014/main" id="{202A8BC3-7384-B303-1D83-18458A7CB7ED}"/>
              </a:ext>
            </a:extLst>
          </p:cNvPr>
          <p:cNvSpPr/>
          <p:nvPr/>
        </p:nvSpPr>
        <p:spPr>
          <a:xfrm>
            <a:off x="7113678" y="3990582"/>
            <a:ext cx="1517650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Discri-minator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 54">
            <a:extLst>
              <a:ext uri="{FF2B5EF4-FFF2-40B4-BE49-F238E27FC236}">
                <a16:creationId xmlns:a16="http://schemas.microsoft.com/office/drawing/2014/main" id="{4E59B725-F48B-BA15-FB3D-A3196C9D48D4}"/>
              </a:ext>
            </a:extLst>
          </p:cNvPr>
          <p:cNvSpPr/>
          <p:nvPr/>
        </p:nvSpPr>
        <p:spPr>
          <a:xfrm>
            <a:off x="3243783" y="3990582"/>
            <a:ext cx="1517650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Generator</a:t>
            </a:r>
          </a:p>
        </p:txBody>
      </p:sp>
      <p:grpSp>
        <p:nvGrpSpPr>
          <p:cNvPr id="11" name="群組 56">
            <a:extLst>
              <a:ext uri="{FF2B5EF4-FFF2-40B4-BE49-F238E27FC236}">
                <a16:creationId xmlns:a16="http://schemas.microsoft.com/office/drawing/2014/main" id="{9F5CDE93-A51A-8F18-C3A7-6C6780FC4B86}"/>
              </a:ext>
            </a:extLst>
          </p:cNvPr>
          <p:cNvGrpSpPr/>
          <p:nvPr/>
        </p:nvGrpSpPr>
        <p:grpSpPr>
          <a:xfrm>
            <a:off x="1815066" y="4313838"/>
            <a:ext cx="1053138" cy="995290"/>
            <a:chOff x="646484" y="3932207"/>
            <a:chExt cx="1053138" cy="995290"/>
          </a:xfrm>
        </p:grpSpPr>
        <p:sp>
          <p:nvSpPr>
            <p:cNvPr id="12" name="矩形 60">
              <a:extLst>
                <a:ext uri="{FF2B5EF4-FFF2-40B4-BE49-F238E27FC236}">
                  <a16:creationId xmlns:a16="http://schemas.microsoft.com/office/drawing/2014/main" id="{78627CDC-BD52-1824-C32F-CC4ADF3ECBA8}"/>
                </a:ext>
              </a:extLst>
            </p:cNvPr>
            <p:cNvSpPr/>
            <p:nvPr/>
          </p:nvSpPr>
          <p:spPr>
            <a:xfrm>
              <a:off x="1071474" y="3932207"/>
              <a:ext cx="208850" cy="56359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文字方塊 61">
              <a:extLst>
                <a:ext uri="{FF2B5EF4-FFF2-40B4-BE49-F238E27FC236}">
                  <a16:creationId xmlns:a16="http://schemas.microsoft.com/office/drawing/2014/main" id="{4281D719-CBE2-94FF-A9B6-8C9DE306F763}"/>
                </a:ext>
              </a:extLst>
            </p:cNvPr>
            <p:cNvSpPr txBox="1"/>
            <p:nvPr/>
          </p:nvSpPr>
          <p:spPr>
            <a:xfrm>
              <a:off x="646484" y="4465832"/>
              <a:ext cx="105313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vector</a:t>
              </a:r>
              <a:endPara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4" name="文字方塊 62">
            <a:extLst>
              <a:ext uri="{FF2B5EF4-FFF2-40B4-BE49-F238E27FC236}">
                <a16:creationId xmlns:a16="http://schemas.microsoft.com/office/drawing/2014/main" id="{B2A5A721-E7E4-79C6-3E0E-5DC45829BE59}"/>
              </a:ext>
            </a:extLst>
          </p:cNvPr>
          <p:cNvSpPr txBox="1"/>
          <p:nvPr/>
        </p:nvSpPr>
        <p:spPr>
          <a:xfrm>
            <a:off x="9207447" y="4374079"/>
            <a:ext cx="1109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0.13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單箭頭接點 63">
            <a:extLst>
              <a:ext uri="{FF2B5EF4-FFF2-40B4-BE49-F238E27FC236}">
                <a16:creationId xmlns:a16="http://schemas.microsoft.com/office/drawing/2014/main" id="{D83586A5-373C-CE5E-8CA6-4D02709F1DBE}"/>
              </a:ext>
            </a:extLst>
          </p:cNvPr>
          <p:cNvCxnSpPr>
            <a:cxnSpLocks/>
          </p:cNvCxnSpPr>
          <p:nvPr/>
        </p:nvCxnSpPr>
        <p:spPr>
          <a:xfrm>
            <a:off x="2560278" y="4632540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64">
            <a:extLst>
              <a:ext uri="{FF2B5EF4-FFF2-40B4-BE49-F238E27FC236}">
                <a16:creationId xmlns:a16="http://schemas.microsoft.com/office/drawing/2014/main" id="{64C667C1-50B7-BC17-9CC2-C79B27731C81}"/>
              </a:ext>
            </a:extLst>
          </p:cNvPr>
          <p:cNvCxnSpPr>
            <a:cxnSpLocks/>
          </p:cNvCxnSpPr>
          <p:nvPr/>
        </p:nvCxnSpPr>
        <p:spPr>
          <a:xfrm>
            <a:off x="4840678" y="4632540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65">
            <a:extLst>
              <a:ext uri="{FF2B5EF4-FFF2-40B4-BE49-F238E27FC236}">
                <a16:creationId xmlns:a16="http://schemas.microsoft.com/office/drawing/2014/main" id="{FFBF875B-3399-A7DE-0411-9C85E6D82A9B}"/>
              </a:ext>
            </a:extLst>
          </p:cNvPr>
          <p:cNvCxnSpPr>
            <a:cxnSpLocks/>
          </p:cNvCxnSpPr>
          <p:nvPr/>
        </p:nvCxnSpPr>
        <p:spPr>
          <a:xfrm>
            <a:off x="6490528" y="4632540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66">
            <a:extLst>
              <a:ext uri="{FF2B5EF4-FFF2-40B4-BE49-F238E27FC236}">
                <a16:creationId xmlns:a16="http://schemas.microsoft.com/office/drawing/2014/main" id="{33FC524A-3B36-E1FE-798D-771EAAD1F88D}"/>
              </a:ext>
            </a:extLst>
          </p:cNvPr>
          <p:cNvCxnSpPr>
            <a:cxnSpLocks/>
          </p:cNvCxnSpPr>
          <p:nvPr/>
        </p:nvCxnSpPr>
        <p:spPr>
          <a:xfrm>
            <a:off x="8720423" y="4599962"/>
            <a:ext cx="594122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67">
            <a:extLst>
              <a:ext uri="{FF2B5EF4-FFF2-40B4-BE49-F238E27FC236}">
                <a16:creationId xmlns:a16="http://schemas.microsoft.com/office/drawing/2014/main" id="{17F5CA64-B9BE-28D9-DB46-87CDC6A0B48F}"/>
              </a:ext>
            </a:extLst>
          </p:cNvPr>
          <p:cNvSpPr txBox="1"/>
          <p:nvPr/>
        </p:nvSpPr>
        <p:spPr>
          <a:xfrm>
            <a:off x="5098314" y="3715881"/>
            <a:ext cx="186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hidden layer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20" name="圖片 68">
            <a:extLst>
              <a:ext uri="{FF2B5EF4-FFF2-40B4-BE49-F238E27FC236}">
                <a16:creationId xmlns:a16="http://schemas.microsoft.com/office/drawing/2014/main" id="{2199E584-E44F-38B7-28AD-8B0F5DA6E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0146" y="4215725"/>
            <a:ext cx="848429" cy="8625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箭號: 向右 73">
            <a:extLst>
              <a:ext uri="{FF2B5EF4-FFF2-40B4-BE49-F238E27FC236}">
                <a16:creationId xmlns:a16="http://schemas.microsoft.com/office/drawing/2014/main" id="{61E77E2C-D7CE-45E4-3976-87F23AC165D4}"/>
              </a:ext>
            </a:extLst>
          </p:cNvPr>
          <p:cNvSpPr/>
          <p:nvPr/>
        </p:nvSpPr>
        <p:spPr>
          <a:xfrm rot="16200000">
            <a:off x="9453456" y="3810640"/>
            <a:ext cx="595086" cy="52251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74">
            <a:extLst>
              <a:ext uri="{FF2B5EF4-FFF2-40B4-BE49-F238E27FC236}">
                <a16:creationId xmlns:a16="http://schemas.microsoft.com/office/drawing/2014/main" id="{799718FB-4B41-9AA9-8D2F-6D5A83BED42D}"/>
              </a:ext>
            </a:extLst>
          </p:cNvPr>
          <p:cNvSpPr txBox="1"/>
          <p:nvPr/>
        </p:nvSpPr>
        <p:spPr>
          <a:xfrm>
            <a:off x="3256977" y="4832948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79">
            <a:extLst>
              <a:ext uri="{FF2B5EF4-FFF2-40B4-BE49-F238E27FC236}">
                <a16:creationId xmlns:a16="http://schemas.microsoft.com/office/drawing/2014/main" id="{E065AAFD-6EF6-E2AA-3B64-9ED84E726830}"/>
              </a:ext>
            </a:extLst>
          </p:cNvPr>
          <p:cNvSpPr txBox="1"/>
          <p:nvPr/>
        </p:nvSpPr>
        <p:spPr>
          <a:xfrm>
            <a:off x="7100483" y="4838661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接點 88">
            <a:extLst>
              <a:ext uri="{FF2B5EF4-FFF2-40B4-BE49-F238E27FC236}">
                <a16:creationId xmlns:a16="http://schemas.microsoft.com/office/drawing/2014/main" id="{1B41865F-D999-A418-C0C0-4C2BC5C09126}"/>
              </a:ext>
            </a:extLst>
          </p:cNvPr>
          <p:cNvCxnSpPr/>
          <p:nvPr/>
        </p:nvCxnSpPr>
        <p:spPr>
          <a:xfrm>
            <a:off x="9289258" y="4436651"/>
            <a:ext cx="1020617" cy="31796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90">
            <a:extLst>
              <a:ext uri="{FF2B5EF4-FFF2-40B4-BE49-F238E27FC236}">
                <a16:creationId xmlns:a16="http://schemas.microsoft.com/office/drawing/2014/main" id="{73AF1872-DDBA-1F3E-0291-66EC8CCCFB8E}"/>
              </a:ext>
            </a:extLst>
          </p:cNvPr>
          <p:cNvSpPr txBox="1"/>
          <p:nvPr/>
        </p:nvSpPr>
        <p:spPr>
          <a:xfrm>
            <a:off x="6697199" y="5906370"/>
            <a:ext cx="24676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large network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7" name="直線接點 32">
            <a:extLst>
              <a:ext uri="{FF2B5EF4-FFF2-40B4-BE49-F238E27FC236}">
                <a16:creationId xmlns:a16="http://schemas.microsoft.com/office/drawing/2014/main" id="{4F7F1974-3647-0ACF-6F0F-B684127C8AD4}"/>
              </a:ext>
            </a:extLst>
          </p:cNvPr>
          <p:cNvCxnSpPr>
            <a:cxnSpLocks/>
          </p:cNvCxnSpPr>
          <p:nvPr/>
        </p:nvCxnSpPr>
        <p:spPr>
          <a:xfrm>
            <a:off x="5462327" y="4210858"/>
            <a:ext cx="913993" cy="87230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圖片 85">
            <a:extLst>
              <a:ext uri="{FF2B5EF4-FFF2-40B4-BE49-F238E27FC236}">
                <a16:creationId xmlns:a16="http://schemas.microsoft.com/office/drawing/2014/main" id="{D3BFDC07-7354-5EB8-AF6F-654B64174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877" y="4925999"/>
            <a:ext cx="799050" cy="8396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內容版面配置區 2">
            <a:extLst>
              <a:ext uri="{FF2B5EF4-FFF2-40B4-BE49-F238E27FC236}">
                <a16:creationId xmlns:a16="http://schemas.microsoft.com/office/drawing/2014/main" id="{8C06C260-8D69-CD2E-46F7-C016D43DEBED}"/>
              </a:ext>
            </a:extLst>
          </p:cNvPr>
          <p:cNvSpPr txBox="1">
            <a:spLocks/>
          </p:cNvSpPr>
          <p:nvPr/>
        </p:nvSpPr>
        <p:spPr>
          <a:xfrm>
            <a:off x="1837256" y="794448"/>
            <a:ext cx="7886700" cy="6073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初始化生成器和判别器</a:t>
            </a:r>
            <a:endParaRPr lang="en-US" altLang="zh-TW" sz="2400" dirty="0"/>
          </a:p>
          <a:p>
            <a:r>
              <a:rPr lang="zh-TW" altLang="en-US" sz="2400" dirty="0"/>
              <a:t>在每一轮迭代中</a:t>
            </a:r>
            <a:r>
              <a:rPr lang="zh-CN" altLang="en-US" sz="2400" dirty="0"/>
              <a:t>：</a:t>
            </a:r>
            <a:endParaRPr lang="en-US" altLang="zh-TW" sz="2400" dirty="0"/>
          </a:p>
          <a:p>
            <a:endParaRPr lang="zh-TW" altLang="en-US" sz="2400" dirty="0"/>
          </a:p>
        </p:txBody>
      </p:sp>
      <p:grpSp>
        <p:nvGrpSpPr>
          <p:cNvPr id="30" name="群組 6">
            <a:extLst>
              <a:ext uri="{FF2B5EF4-FFF2-40B4-BE49-F238E27FC236}">
                <a16:creationId xmlns:a16="http://schemas.microsoft.com/office/drawing/2014/main" id="{7774579A-355C-F526-9DF4-FDE1A3C7D8D5}"/>
              </a:ext>
            </a:extLst>
          </p:cNvPr>
          <p:cNvGrpSpPr/>
          <p:nvPr/>
        </p:nvGrpSpPr>
        <p:grpSpPr>
          <a:xfrm>
            <a:off x="6141094" y="571334"/>
            <a:ext cx="1698796" cy="557753"/>
            <a:chOff x="5084896" y="679363"/>
            <a:chExt cx="1698796" cy="557753"/>
          </a:xfrm>
        </p:grpSpPr>
        <p:sp>
          <p:nvSpPr>
            <p:cNvPr id="31" name="矩形 3">
              <a:extLst>
                <a:ext uri="{FF2B5EF4-FFF2-40B4-BE49-F238E27FC236}">
                  <a16:creationId xmlns:a16="http://schemas.microsoft.com/office/drawing/2014/main" id="{47360B31-CFEE-613B-0B96-35ACA6702A97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</a:t>
              </a:r>
            </a:p>
          </p:txBody>
        </p:sp>
        <p:sp>
          <p:nvSpPr>
            <p:cNvPr id="32" name="矩形 4">
              <a:extLst>
                <a:ext uri="{FF2B5EF4-FFF2-40B4-BE49-F238E27FC236}">
                  <a16:creationId xmlns:a16="http://schemas.microsoft.com/office/drawing/2014/main" id="{BDEA929E-78DF-572C-621D-FCB10B40075B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5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4" grpId="0"/>
      <p:bldP spid="19" grpId="0"/>
      <p:bldP spid="21" grpId="0" animBg="1"/>
      <p:bldP spid="22" grpId="0"/>
      <p:bldP spid="23" grpId="0"/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生成对抗网络算法</a:t>
            </a:r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9EE3085B-161D-695A-7A2D-7B34B58AB017}"/>
              </a:ext>
            </a:extLst>
          </p:cNvPr>
          <p:cNvSpPr txBox="1"/>
          <p:nvPr/>
        </p:nvSpPr>
        <p:spPr>
          <a:xfrm>
            <a:off x="1231922" y="2501018"/>
            <a:ext cx="1425110" cy="830997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74EFE91A-2506-0BDE-FB35-80F764C810D8}"/>
              </a:ext>
            </a:extLst>
          </p:cNvPr>
          <p:cNvSpPr txBox="1"/>
          <p:nvPr/>
        </p:nvSpPr>
        <p:spPr>
          <a:xfrm>
            <a:off x="2972345" y="1779615"/>
            <a:ext cx="2322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Sample some real objects: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9">
            <a:extLst>
              <a:ext uri="{FF2B5EF4-FFF2-40B4-BE49-F238E27FC236}">
                <a16:creationId xmlns:a16="http://schemas.microsoft.com/office/drawing/2014/main" id="{F201D270-835E-5D77-49E6-6440CF3532DF}"/>
              </a:ext>
            </a:extLst>
          </p:cNvPr>
          <p:cNvSpPr txBox="1"/>
          <p:nvPr/>
        </p:nvSpPr>
        <p:spPr>
          <a:xfrm>
            <a:off x="2972345" y="2578275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Generate some fake objects: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10" name="群組 11">
            <a:extLst>
              <a:ext uri="{FF2B5EF4-FFF2-40B4-BE49-F238E27FC236}">
                <a16:creationId xmlns:a16="http://schemas.microsoft.com/office/drawing/2014/main" id="{1B369083-E74C-417C-6286-9F60D5E703D4}"/>
              </a:ext>
            </a:extLst>
          </p:cNvPr>
          <p:cNvGrpSpPr/>
          <p:nvPr/>
        </p:nvGrpSpPr>
        <p:grpSpPr>
          <a:xfrm>
            <a:off x="5105945" y="1847083"/>
            <a:ext cx="2851417" cy="731192"/>
            <a:chOff x="3798412" y="6111526"/>
            <a:chExt cx="2162335" cy="554490"/>
          </a:xfrm>
        </p:grpSpPr>
        <p:pic>
          <p:nvPicPr>
            <p:cNvPr id="11" name="圖片 12">
              <a:extLst>
                <a:ext uri="{FF2B5EF4-FFF2-40B4-BE49-F238E27FC236}">
                  <a16:creationId xmlns:a16="http://schemas.microsoft.com/office/drawing/2014/main" id="{8362A253-D4D3-F01D-480B-99FDBFD3E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0747" y="6126016"/>
              <a:ext cx="540000" cy="540000"/>
            </a:xfrm>
            <a:prstGeom prst="rect">
              <a:avLst/>
            </a:prstGeom>
          </p:spPr>
        </p:pic>
        <p:pic>
          <p:nvPicPr>
            <p:cNvPr id="12" name="圖片 13">
              <a:extLst>
                <a:ext uri="{FF2B5EF4-FFF2-40B4-BE49-F238E27FC236}">
                  <a16:creationId xmlns:a16="http://schemas.microsoft.com/office/drawing/2014/main" id="{08209C27-1A91-B879-4B90-7ADF986A6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8412" y="6111526"/>
              <a:ext cx="540000" cy="540000"/>
            </a:xfrm>
            <a:prstGeom prst="rect">
              <a:avLst/>
            </a:prstGeom>
          </p:spPr>
        </p:pic>
        <p:pic>
          <p:nvPicPr>
            <p:cNvPr id="13" name="圖片 14">
              <a:extLst>
                <a:ext uri="{FF2B5EF4-FFF2-40B4-BE49-F238E27FC236}">
                  <a16:creationId xmlns:a16="http://schemas.microsoft.com/office/drawing/2014/main" id="{556DD368-D9EE-6C76-EB52-B587F6889C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0747" y="6126016"/>
              <a:ext cx="540000" cy="540000"/>
            </a:xfrm>
            <a:prstGeom prst="rect">
              <a:avLst/>
            </a:prstGeom>
          </p:spPr>
        </p:pic>
        <p:pic>
          <p:nvPicPr>
            <p:cNvPr id="14" name="圖片 15">
              <a:extLst>
                <a:ext uri="{FF2B5EF4-FFF2-40B4-BE49-F238E27FC236}">
                  <a16:creationId xmlns:a16="http://schemas.microsoft.com/office/drawing/2014/main" id="{E4EBE226-AF36-451E-C8DC-DACA6F641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0747" y="6111526"/>
              <a:ext cx="540000" cy="540000"/>
            </a:xfrm>
            <a:prstGeom prst="rect">
              <a:avLst/>
            </a:prstGeom>
          </p:spPr>
        </p:pic>
      </p:grpSp>
      <p:sp>
        <p:nvSpPr>
          <p:cNvPr id="15" name="矩形 16">
            <a:extLst>
              <a:ext uri="{FF2B5EF4-FFF2-40B4-BE49-F238E27FC236}">
                <a16:creationId xmlns:a16="http://schemas.microsoft.com/office/drawing/2014/main" id="{BEB91CB0-87AC-7A77-50AE-5370A6EB9091}"/>
              </a:ext>
            </a:extLst>
          </p:cNvPr>
          <p:cNvSpPr/>
          <p:nvPr/>
        </p:nvSpPr>
        <p:spPr>
          <a:xfrm>
            <a:off x="6100372" y="3740290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16" name="矩形 21">
            <a:extLst>
              <a:ext uri="{FF2B5EF4-FFF2-40B4-BE49-F238E27FC236}">
                <a16:creationId xmlns:a16="http://schemas.microsoft.com/office/drawing/2014/main" id="{1D8E3503-1820-132C-47D6-650F8E837068}"/>
              </a:ext>
            </a:extLst>
          </p:cNvPr>
          <p:cNvSpPr/>
          <p:nvPr/>
        </p:nvSpPr>
        <p:spPr>
          <a:xfrm>
            <a:off x="8412550" y="2418978"/>
            <a:ext cx="783374" cy="5513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17" name="文字方塊 22">
            <a:extLst>
              <a:ext uri="{FF2B5EF4-FFF2-40B4-BE49-F238E27FC236}">
                <a16:creationId xmlns:a16="http://schemas.microsoft.com/office/drawing/2014/main" id="{3714BFF4-CE2E-A0E4-ACC0-A0E8B83743C9}"/>
              </a:ext>
            </a:extLst>
          </p:cNvPr>
          <p:cNvSpPr txBox="1"/>
          <p:nvPr/>
        </p:nvSpPr>
        <p:spPr>
          <a:xfrm>
            <a:off x="8242427" y="1934244"/>
            <a:ext cx="1123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23">
            <a:extLst>
              <a:ext uri="{FF2B5EF4-FFF2-40B4-BE49-F238E27FC236}">
                <a16:creationId xmlns:a16="http://schemas.microsoft.com/office/drawing/2014/main" id="{FF39FC8D-2EE6-FF58-D7BF-4D53EFC23BA5}"/>
              </a:ext>
            </a:extLst>
          </p:cNvPr>
          <p:cNvSpPr txBox="1"/>
          <p:nvPr/>
        </p:nvSpPr>
        <p:spPr>
          <a:xfrm>
            <a:off x="1245275" y="4796962"/>
            <a:ext cx="1425110" cy="830997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Learning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24">
            <a:extLst>
              <a:ext uri="{FF2B5EF4-FFF2-40B4-BE49-F238E27FC236}">
                <a16:creationId xmlns:a16="http://schemas.microsoft.com/office/drawing/2014/main" id="{201E170C-A80A-67EB-3A7B-8F11F07350A1}"/>
              </a:ext>
            </a:extLst>
          </p:cNvPr>
          <p:cNvSpPr/>
          <p:nvPr/>
        </p:nvSpPr>
        <p:spPr>
          <a:xfrm>
            <a:off x="4971210" y="5257952"/>
            <a:ext cx="972909" cy="70183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</a:p>
        </p:txBody>
      </p:sp>
      <p:sp>
        <p:nvSpPr>
          <p:cNvPr id="20" name="矩形 25">
            <a:extLst>
              <a:ext uri="{FF2B5EF4-FFF2-40B4-BE49-F238E27FC236}">
                <a16:creationId xmlns:a16="http://schemas.microsoft.com/office/drawing/2014/main" id="{54BBD203-7D45-41C5-9588-DD3C1120D085}"/>
              </a:ext>
            </a:extLst>
          </p:cNvPr>
          <p:cNvSpPr/>
          <p:nvPr/>
        </p:nvSpPr>
        <p:spPr>
          <a:xfrm>
            <a:off x="7789381" y="5267044"/>
            <a:ext cx="976665" cy="70183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</a:p>
        </p:txBody>
      </p:sp>
      <p:sp>
        <p:nvSpPr>
          <p:cNvPr id="21" name="矩形 26">
            <a:extLst>
              <a:ext uri="{FF2B5EF4-FFF2-40B4-BE49-F238E27FC236}">
                <a16:creationId xmlns:a16="http://schemas.microsoft.com/office/drawing/2014/main" id="{D89C6B35-DEF9-496C-B91F-DDE7A80A3BB2}"/>
              </a:ext>
            </a:extLst>
          </p:cNvPr>
          <p:cNvSpPr/>
          <p:nvPr/>
        </p:nvSpPr>
        <p:spPr>
          <a:xfrm>
            <a:off x="6177151" y="5099314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2" name="直線單箭頭接點 28">
            <a:extLst>
              <a:ext uri="{FF2B5EF4-FFF2-40B4-BE49-F238E27FC236}">
                <a16:creationId xmlns:a16="http://schemas.microsoft.com/office/drawing/2014/main" id="{50AC1C1F-7651-D029-CF35-907B09A07C0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5678333" y="4091208"/>
            <a:ext cx="422039" cy="112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33">
            <a:extLst>
              <a:ext uri="{FF2B5EF4-FFF2-40B4-BE49-F238E27FC236}">
                <a16:creationId xmlns:a16="http://schemas.microsoft.com/office/drawing/2014/main" id="{EA9DE718-53F8-BB23-9D45-585DA681F678}"/>
              </a:ext>
            </a:extLst>
          </p:cNvPr>
          <p:cNvCxnSpPr>
            <a:cxnSpLocks/>
          </p:cNvCxnSpPr>
          <p:nvPr/>
        </p:nvCxnSpPr>
        <p:spPr>
          <a:xfrm flipH="1" flipV="1">
            <a:off x="5454351" y="3396637"/>
            <a:ext cx="1151350" cy="3384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34">
            <a:extLst>
              <a:ext uri="{FF2B5EF4-FFF2-40B4-BE49-F238E27FC236}">
                <a16:creationId xmlns:a16="http://schemas.microsoft.com/office/drawing/2014/main" id="{9C3005D4-3A5E-8469-720A-733FAF937C19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6230860" y="3354880"/>
            <a:ext cx="355967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5">
            <a:extLst>
              <a:ext uri="{FF2B5EF4-FFF2-40B4-BE49-F238E27FC236}">
                <a16:creationId xmlns:a16="http://schemas.microsoft.com/office/drawing/2014/main" id="{A0216A82-8A81-BC01-C22A-FAB9FB9C9AAE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586827" y="3354880"/>
            <a:ext cx="300744" cy="38541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38">
            <a:extLst>
              <a:ext uri="{FF2B5EF4-FFF2-40B4-BE49-F238E27FC236}">
                <a16:creationId xmlns:a16="http://schemas.microsoft.com/office/drawing/2014/main" id="{D8560099-8FE8-0BC7-5ED3-C7DBF844BBF5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586827" y="3415745"/>
            <a:ext cx="996493" cy="3245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48">
            <a:extLst>
              <a:ext uri="{FF2B5EF4-FFF2-40B4-BE49-F238E27FC236}">
                <a16:creationId xmlns:a16="http://schemas.microsoft.com/office/drawing/2014/main" id="{6B9F24CE-65EF-ACC8-62F9-C67D994E36DC}"/>
              </a:ext>
            </a:extLst>
          </p:cNvPr>
          <p:cNvSpPr/>
          <p:nvPr/>
        </p:nvSpPr>
        <p:spPr>
          <a:xfrm>
            <a:off x="7589117" y="2143741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49">
            <a:extLst>
              <a:ext uri="{FF2B5EF4-FFF2-40B4-BE49-F238E27FC236}">
                <a16:creationId xmlns:a16="http://schemas.microsoft.com/office/drawing/2014/main" id="{6957295C-33C2-236A-4929-233ED89447D8}"/>
              </a:ext>
            </a:extLst>
          </p:cNvPr>
          <p:cNvSpPr/>
          <p:nvPr/>
        </p:nvSpPr>
        <p:spPr>
          <a:xfrm>
            <a:off x="6920681" y="2143741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矩形 50">
            <a:extLst>
              <a:ext uri="{FF2B5EF4-FFF2-40B4-BE49-F238E27FC236}">
                <a16:creationId xmlns:a16="http://schemas.microsoft.com/office/drawing/2014/main" id="{E0BDBA20-AEA2-004C-B464-CD65C4C1D1B1}"/>
              </a:ext>
            </a:extLst>
          </p:cNvPr>
          <p:cNvSpPr/>
          <p:nvPr/>
        </p:nvSpPr>
        <p:spPr>
          <a:xfrm>
            <a:off x="6188965" y="2143741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矩形 51">
            <a:extLst>
              <a:ext uri="{FF2B5EF4-FFF2-40B4-BE49-F238E27FC236}">
                <a16:creationId xmlns:a16="http://schemas.microsoft.com/office/drawing/2014/main" id="{42C2E553-0B68-02E4-6E65-A7A433560FEB}"/>
              </a:ext>
            </a:extLst>
          </p:cNvPr>
          <p:cNvSpPr/>
          <p:nvPr/>
        </p:nvSpPr>
        <p:spPr>
          <a:xfrm>
            <a:off x="5487461" y="2143741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1" name="直線單箭頭接點 52">
            <a:extLst>
              <a:ext uri="{FF2B5EF4-FFF2-40B4-BE49-F238E27FC236}">
                <a16:creationId xmlns:a16="http://schemas.microsoft.com/office/drawing/2014/main" id="{F53FC892-A9C4-C2A7-7CC3-DF27C9241DE0}"/>
              </a:ext>
            </a:extLst>
          </p:cNvPr>
          <p:cNvCxnSpPr>
            <a:cxnSpLocks/>
          </p:cNvCxnSpPr>
          <p:nvPr/>
        </p:nvCxnSpPr>
        <p:spPr>
          <a:xfrm>
            <a:off x="4594542" y="5617962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60">
            <a:extLst>
              <a:ext uri="{FF2B5EF4-FFF2-40B4-BE49-F238E27FC236}">
                <a16:creationId xmlns:a16="http://schemas.microsoft.com/office/drawing/2014/main" id="{3AAE2F93-1240-150F-C92A-05A41D11EC67}"/>
              </a:ext>
            </a:extLst>
          </p:cNvPr>
          <p:cNvSpPr/>
          <p:nvPr/>
        </p:nvSpPr>
        <p:spPr>
          <a:xfrm>
            <a:off x="6329551" y="5251714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61">
            <a:extLst>
              <a:ext uri="{FF2B5EF4-FFF2-40B4-BE49-F238E27FC236}">
                <a16:creationId xmlns:a16="http://schemas.microsoft.com/office/drawing/2014/main" id="{684C74DA-7C79-BE8B-FCA9-A48B501BEA54}"/>
              </a:ext>
            </a:extLst>
          </p:cNvPr>
          <p:cNvSpPr/>
          <p:nvPr/>
        </p:nvSpPr>
        <p:spPr>
          <a:xfrm>
            <a:off x="6481951" y="5404114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62">
            <a:extLst>
              <a:ext uri="{FF2B5EF4-FFF2-40B4-BE49-F238E27FC236}">
                <a16:creationId xmlns:a16="http://schemas.microsoft.com/office/drawing/2014/main" id="{C39B7EE5-9505-D55D-3C63-23FD7E6985BE}"/>
              </a:ext>
            </a:extLst>
          </p:cNvPr>
          <p:cNvSpPr/>
          <p:nvPr/>
        </p:nvSpPr>
        <p:spPr>
          <a:xfrm>
            <a:off x="6634351" y="5556514"/>
            <a:ext cx="770764" cy="70654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5" name="直線單箭頭接點 63">
            <a:extLst>
              <a:ext uri="{FF2B5EF4-FFF2-40B4-BE49-F238E27FC236}">
                <a16:creationId xmlns:a16="http://schemas.microsoft.com/office/drawing/2014/main" id="{CC32A025-8750-287A-1AB4-FDD854559E8F}"/>
              </a:ext>
            </a:extLst>
          </p:cNvPr>
          <p:cNvCxnSpPr>
            <a:cxnSpLocks/>
          </p:cNvCxnSpPr>
          <p:nvPr/>
        </p:nvCxnSpPr>
        <p:spPr>
          <a:xfrm>
            <a:off x="8766046" y="5598859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64">
            <a:extLst>
              <a:ext uri="{FF2B5EF4-FFF2-40B4-BE49-F238E27FC236}">
                <a16:creationId xmlns:a16="http://schemas.microsoft.com/office/drawing/2014/main" id="{980BA136-CA1B-31E4-C498-E009341B1D18}"/>
              </a:ext>
            </a:extLst>
          </p:cNvPr>
          <p:cNvCxnSpPr>
            <a:cxnSpLocks/>
          </p:cNvCxnSpPr>
          <p:nvPr/>
        </p:nvCxnSpPr>
        <p:spPr>
          <a:xfrm>
            <a:off x="5944119" y="5609556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65">
            <a:extLst>
              <a:ext uri="{FF2B5EF4-FFF2-40B4-BE49-F238E27FC236}">
                <a16:creationId xmlns:a16="http://schemas.microsoft.com/office/drawing/2014/main" id="{80C48A82-1C40-7EB5-9E2E-73CF0322B75C}"/>
              </a:ext>
            </a:extLst>
          </p:cNvPr>
          <p:cNvCxnSpPr>
            <a:cxnSpLocks/>
          </p:cNvCxnSpPr>
          <p:nvPr/>
        </p:nvCxnSpPr>
        <p:spPr>
          <a:xfrm>
            <a:off x="7424299" y="5590377"/>
            <a:ext cx="3766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66">
            <a:extLst>
              <a:ext uri="{FF2B5EF4-FFF2-40B4-BE49-F238E27FC236}">
                <a16:creationId xmlns:a16="http://schemas.microsoft.com/office/drawing/2014/main" id="{7BE581E3-E614-6336-FEAD-CFFD8B445BE5}"/>
              </a:ext>
            </a:extLst>
          </p:cNvPr>
          <p:cNvSpPr/>
          <p:nvPr/>
        </p:nvSpPr>
        <p:spPr>
          <a:xfrm>
            <a:off x="9195924" y="5381633"/>
            <a:ext cx="362512" cy="43445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文字方塊 67">
            <a:extLst>
              <a:ext uri="{FF2B5EF4-FFF2-40B4-BE49-F238E27FC236}">
                <a16:creationId xmlns:a16="http://schemas.microsoft.com/office/drawing/2014/main" id="{D9740063-59AC-0AF6-C999-5F8B2A0968E8}"/>
              </a:ext>
            </a:extLst>
          </p:cNvPr>
          <p:cNvSpPr txBox="1"/>
          <p:nvPr/>
        </p:nvSpPr>
        <p:spPr>
          <a:xfrm>
            <a:off x="4763716" y="5883711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update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文字方塊 68">
            <a:extLst>
              <a:ext uri="{FF2B5EF4-FFF2-40B4-BE49-F238E27FC236}">
                <a16:creationId xmlns:a16="http://schemas.microsoft.com/office/drawing/2014/main" id="{CF9002F8-B4AB-1D70-5BED-A608CC9FE72C}"/>
              </a:ext>
            </a:extLst>
          </p:cNvPr>
          <p:cNvSpPr txBox="1"/>
          <p:nvPr/>
        </p:nvSpPr>
        <p:spPr>
          <a:xfrm>
            <a:off x="7625064" y="5909785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41" name="群組 1">
            <a:extLst>
              <a:ext uri="{FF2B5EF4-FFF2-40B4-BE49-F238E27FC236}">
                <a16:creationId xmlns:a16="http://schemas.microsoft.com/office/drawing/2014/main" id="{1D1A4F00-CC48-0FA1-1EBF-90331A0811F9}"/>
              </a:ext>
            </a:extLst>
          </p:cNvPr>
          <p:cNvGrpSpPr/>
          <p:nvPr/>
        </p:nvGrpSpPr>
        <p:grpSpPr>
          <a:xfrm>
            <a:off x="5435157" y="4442126"/>
            <a:ext cx="1199194" cy="718841"/>
            <a:chOff x="4562292" y="4539111"/>
            <a:chExt cx="1199194" cy="718841"/>
          </a:xfrm>
        </p:grpSpPr>
        <p:cxnSp>
          <p:nvCxnSpPr>
            <p:cNvPr id="42" name="直線單箭頭接點 72">
              <a:extLst>
                <a:ext uri="{FF2B5EF4-FFF2-40B4-BE49-F238E27FC236}">
                  <a16:creationId xmlns:a16="http://schemas.microsoft.com/office/drawing/2014/main" id="{6B3D89ED-BA2B-96A7-B49C-DF011790311A}"/>
                </a:ext>
              </a:extLst>
            </p:cNvPr>
            <p:cNvCxnSpPr>
              <a:cxnSpLocks/>
            </p:cNvCxnSpPr>
            <p:nvPr/>
          </p:nvCxnSpPr>
          <p:spPr>
            <a:xfrm>
              <a:off x="4562292" y="4915779"/>
              <a:ext cx="119919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73">
              <a:extLst>
                <a:ext uri="{FF2B5EF4-FFF2-40B4-BE49-F238E27FC236}">
                  <a16:creationId xmlns:a16="http://schemas.microsoft.com/office/drawing/2014/main" id="{47403436-1C17-38D0-C54B-FCC0BAD19C28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537730" y="4727445"/>
              <a:ext cx="37666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74">
              <a:extLst>
                <a:ext uri="{FF2B5EF4-FFF2-40B4-BE49-F238E27FC236}">
                  <a16:creationId xmlns:a16="http://schemas.microsoft.com/office/drawing/2014/main" id="{35A204C5-2A2D-43B6-AAD8-E36A0F6CFF39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5457665" y="4796962"/>
              <a:ext cx="0" cy="46099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圖片 57">
            <a:extLst>
              <a:ext uri="{FF2B5EF4-FFF2-40B4-BE49-F238E27FC236}">
                <a16:creationId xmlns:a16="http://schemas.microsoft.com/office/drawing/2014/main" id="{28B73808-501F-D529-0FD0-2D49EB78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5968" y="2687844"/>
            <a:ext cx="2801716" cy="697569"/>
          </a:xfrm>
          <a:prstGeom prst="rect">
            <a:avLst/>
          </a:prstGeom>
        </p:spPr>
      </p:pic>
      <p:sp>
        <p:nvSpPr>
          <p:cNvPr id="46" name="矩形 44">
            <a:extLst>
              <a:ext uri="{FF2B5EF4-FFF2-40B4-BE49-F238E27FC236}">
                <a16:creationId xmlns:a16="http://schemas.microsoft.com/office/drawing/2014/main" id="{744CA52A-2CEC-0CE2-8C6C-5894E6524612}"/>
              </a:ext>
            </a:extLst>
          </p:cNvPr>
          <p:cNvSpPr/>
          <p:nvPr/>
        </p:nvSpPr>
        <p:spPr>
          <a:xfrm>
            <a:off x="7595629" y="2958564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矩形 45">
            <a:extLst>
              <a:ext uri="{FF2B5EF4-FFF2-40B4-BE49-F238E27FC236}">
                <a16:creationId xmlns:a16="http://schemas.microsoft.com/office/drawing/2014/main" id="{4844B24C-57D1-456B-E7EB-1FB456D74485}"/>
              </a:ext>
            </a:extLst>
          </p:cNvPr>
          <p:cNvSpPr/>
          <p:nvPr/>
        </p:nvSpPr>
        <p:spPr>
          <a:xfrm>
            <a:off x="6927193" y="2958564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矩形 46">
            <a:extLst>
              <a:ext uri="{FF2B5EF4-FFF2-40B4-BE49-F238E27FC236}">
                <a16:creationId xmlns:a16="http://schemas.microsoft.com/office/drawing/2014/main" id="{9578E587-5EC5-B298-D7FA-D93BDFD50E4F}"/>
              </a:ext>
            </a:extLst>
          </p:cNvPr>
          <p:cNvSpPr/>
          <p:nvPr/>
        </p:nvSpPr>
        <p:spPr>
          <a:xfrm>
            <a:off x="6195477" y="2958564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id="{48F83173-3D21-68BF-8163-ABD247AC2A05}"/>
              </a:ext>
            </a:extLst>
          </p:cNvPr>
          <p:cNvSpPr/>
          <p:nvPr/>
        </p:nvSpPr>
        <p:spPr>
          <a:xfrm>
            <a:off x="5493973" y="2958564"/>
            <a:ext cx="362512" cy="4344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 58">
            <a:extLst>
              <a:ext uri="{FF2B5EF4-FFF2-40B4-BE49-F238E27FC236}">
                <a16:creationId xmlns:a16="http://schemas.microsoft.com/office/drawing/2014/main" id="{674942EE-2FE8-D82F-3A86-6A91BC462492}"/>
              </a:ext>
            </a:extLst>
          </p:cNvPr>
          <p:cNvSpPr/>
          <p:nvPr/>
        </p:nvSpPr>
        <p:spPr>
          <a:xfrm>
            <a:off x="2835015" y="4965187"/>
            <a:ext cx="6947325" cy="1467818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" name="矩形 59">
            <a:extLst>
              <a:ext uri="{FF2B5EF4-FFF2-40B4-BE49-F238E27FC236}">
                <a16:creationId xmlns:a16="http://schemas.microsoft.com/office/drawing/2014/main" id="{53273025-DEDF-A6A1-FD4C-AACEF5F157F5}"/>
              </a:ext>
            </a:extLst>
          </p:cNvPr>
          <p:cNvSpPr/>
          <p:nvPr/>
        </p:nvSpPr>
        <p:spPr>
          <a:xfrm>
            <a:off x="2835015" y="1707056"/>
            <a:ext cx="6947325" cy="32223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2" name="直線單箭頭接點 69">
            <a:extLst>
              <a:ext uri="{FF2B5EF4-FFF2-40B4-BE49-F238E27FC236}">
                <a16:creationId xmlns:a16="http://schemas.microsoft.com/office/drawing/2014/main" id="{860EEEBB-EFAD-0028-D833-9785E5E25D40}"/>
              </a:ext>
            </a:extLst>
          </p:cNvPr>
          <p:cNvCxnSpPr>
            <a:cxnSpLocks/>
          </p:cNvCxnSpPr>
          <p:nvPr/>
        </p:nvCxnSpPr>
        <p:spPr>
          <a:xfrm flipH="1">
            <a:off x="8277714" y="2970335"/>
            <a:ext cx="526523" cy="2296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矩形 71">
            <a:extLst>
              <a:ext uri="{FF2B5EF4-FFF2-40B4-BE49-F238E27FC236}">
                <a16:creationId xmlns:a16="http://schemas.microsoft.com/office/drawing/2014/main" id="{FC70D7C9-AAC7-0D31-53FC-9C5F5748E1F4}"/>
              </a:ext>
            </a:extLst>
          </p:cNvPr>
          <p:cNvSpPr/>
          <p:nvPr/>
        </p:nvSpPr>
        <p:spPr>
          <a:xfrm rot="5400000">
            <a:off x="3863270" y="3903744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4" name="矩形 75">
            <a:extLst>
              <a:ext uri="{FF2B5EF4-FFF2-40B4-BE49-F238E27FC236}">
                <a16:creationId xmlns:a16="http://schemas.microsoft.com/office/drawing/2014/main" id="{8DC488A2-89DD-FEAE-14A2-954835A3E5E1}"/>
              </a:ext>
            </a:extLst>
          </p:cNvPr>
          <p:cNvSpPr/>
          <p:nvPr/>
        </p:nvSpPr>
        <p:spPr>
          <a:xfrm rot="5400000">
            <a:off x="4247707" y="3903744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矩形 76">
            <a:extLst>
              <a:ext uri="{FF2B5EF4-FFF2-40B4-BE49-F238E27FC236}">
                <a16:creationId xmlns:a16="http://schemas.microsoft.com/office/drawing/2014/main" id="{92CCCC48-6F3F-F4E6-8520-092E91C52E01}"/>
              </a:ext>
            </a:extLst>
          </p:cNvPr>
          <p:cNvSpPr/>
          <p:nvPr/>
        </p:nvSpPr>
        <p:spPr>
          <a:xfrm rot="5400000">
            <a:off x="4632144" y="3903744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6" name="矩形 77">
            <a:extLst>
              <a:ext uri="{FF2B5EF4-FFF2-40B4-BE49-F238E27FC236}">
                <a16:creationId xmlns:a16="http://schemas.microsoft.com/office/drawing/2014/main" id="{91019E20-48E8-3104-A6D5-D2D9A4B394C8}"/>
              </a:ext>
            </a:extLst>
          </p:cNvPr>
          <p:cNvSpPr/>
          <p:nvPr/>
        </p:nvSpPr>
        <p:spPr>
          <a:xfrm rot="5400000">
            <a:off x="5016580" y="3903744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7" name="矩形 78">
            <a:extLst>
              <a:ext uri="{FF2B5EF4-FFF2-40B4-BE49-F238E27FC236}">
                <a16:creationId xmlns:a16="http://schemas.microsoft.com/office/drawing/2014/main" id="{2924D792-9908-7BEC-FF6F-0D7D0259AD51}"/>
              </a:ext>
            </a:extLst>
          </p:cNvPr>
          <p:cNvSpPr/>
          <p:nvPr/>
        </p:nvSpPr>
        <p:spPr>
          <a:xfrm rot="5400000">
            <a:off x="2791300" y="5478549"/>
            <a:ext cx="905437" cy="2988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8" name="矩形 79">
            <a:extLst>
              <a:ext uri="{FF2B5EF4-FFF2-40B4-BE49-F238E27FC236}">
                <a16:creationId xmlns:a16="http://schemas.microsoft.com/office/drawing/2014/main" id="{C20FBFFC-F43E-BF9D-7D92-5B35DD7A03CF}"/>
              </a:ext>
            </a:extLst>
          </p:cNvPr>
          <p:cNvSpPr/>
          <p:nvPr/>
        </p:nvSpPr>
        <p:spPr>
          <a:xfrm rot="5400000">
            <a:off x="3175737" y="5478549"/>
            <a:ext cx="905437" cy="298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 80">
            <a:extLst>
              <a:ext uri="{FF2B5EF4-FFF2-40B4-BE49-F238E27FC236}">
                <a16:creationId xmlns:a16="http://schemas.microsoft.com/office/drawing/2014/main" id="{2B463430-7E6D-AD20-2B8B-B20F28E3A69B}"/>
              </a:ext>
            </a:extLst>
          </p:cNvPr>
          <p:cNvSpPr/>
          <p:nvPr/>
        </p:nvSpPr>
        <p:spPr>
          <a:xfrm rot="5400000">
            <a:off x="3560174" y="5478549"/>
            <a:ext cx="905437" cy="29882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 81">
            <a:extLst>
              <a:ext uri="{FF2B5EF4-FFF2-40B4-BE49-F238E27FC236}">
                <a16:creationId xmlns:a16="http://schemas.microsoft.com/office/drawing/2014/main" id="{4699B95A-911F-FAF6-F120-56F83A74C3F6}"/>
              </a:ext>
            </a:extLst>
          </p:cNvPr>
          <p:cNvSpPr/>
          <p:nvPr/>
        </p:nvSpPr>
        <p:spPr>
          <a:xfrm rot="5400000">
            <a:off x="3944610" y="5478549"/>
            <a:ext cx="905437" cy="29882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1" name="文字方塊 70">
            <a:extLst>
              <a:ext uri="{FF2B5EF4-FFF2-40B4-BE49-F238E27FC236}">
                <a16:creationId xmlns:a16="http://schemas.microsoft.com/office/drawing/2014/main" id="{0392EC93-19C3-571D-A516-D4DB1FF86408}"/>
              </a:ext>
            </a:extLst>
          </p:cNvPr>
          <p:cNvSpPr txBox="1"/>
          <p:nvPr/>
        </p:nvSpPr>
        <p:spPr>
          <a:xfrm>
            <a:off x="6569476" y="3789759"/>
            <a:ext cx="1517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fix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2" name="內容版面配置區 2">
            <a:extLst>
              <a:ext uri="{FF2B5EF4-FFF2-40B4-BE49-F238E27FC236}">
                <a16:creationId xmlns:a16="http://schemas.microsoft.com/office/drawing/2014/main" id="{099DE677-B0AD-A997-3858-D5FDCFF6A855}"/>
              </a:ext>
            </a:extLst>
          </p:cNvPr>
          <p:cNvSpPr txBox="1">
            <a:spLocks/>
          </p:cNvSpPr>
          <p:nvPr/>
        </p:nvSpPr>
        <p:spPr>
          <a:xfrm>
            <a:off x="1837256" y="794448"/>
            <a:ext cx="7886700" cy="60730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/>
              <a:t>初始化生成器和判别器</a:t>
            </a:r>
            <a:endParaRPr lang="en-US" altLang="zh-TW" sz="2400" dirty="0"/>
          </a:p>
          <a:p>
            <a:r>
              <a:rPr lang="zh-TW" altLang="en-US" sz="2400" dirty="0"/>
              <a:t>在每一轮迭代中</a:t>
            </a:r>
            <a:r>
              <a:rPr lang="zh-CN" altLang="en-US" sz="2400" dirty="0"/>
              <a:t>：</a:t>
            </a:r>
            <a:endParaRPr lang="en-US" altLang="zh-TW" sz="2400" dirty="0"/>
          </a:p>
          <a:p>
            <a:endParaRPr lang="zh-TW" altLang="en-US" sz="2400" dirty="0"/>
          </a:p>
        </p:txBody>
      </p:sp>
      <p:grpSp>
        <p:nvGrpSpPr>
          <p:cNvPr id="63" name="群組 6">
            <a:extLst>
              <a:ext uri="{FF2B5EF4-FFF2-40B4-BE49-F238E27FC236}">
                <a16:creationId xmlns:a16="http://schemas.microsoft.com/office/drawing/2014/main" id="{5A87FE64-AE29-1270-7CAE-998E33140ECC}"/>
              </a:ext>
            </a:extLst>
          </p:cNvPr>
          <p:cNvGrpSpPr/>
          <p:nvPr/>
        </p:nvGrpSpPr>
        <p:grpSpPr>
          <a:xfrm>
            <a:off x="6141094" y="571334"/>
            <a:ext cx="1698796" cy="557753"/>
            <a:chOff x="5084896" y="679363"/>
            <a:chExt cx="1698796" cy="557753"/>
          </a:xfrm>
        </p:grpSpPr>
        <p:sp>
          <p:nvSpPr>
            <p:cNvPr id="64" name="矩形 3">
              <a:extLst>
                <a:ext uri="{FF2B5EF4-FFF2-40B4-BE49-F238E27FC236}">
                  <a16:creationId xmlns:a16="http://schemas.microsoft.com/office/drawing/2014/main" id="{210843B6-1294-290D-8334-F1C49D58A774}"/>
                </a:ext>
              </a:extLst>
            </p:cNvPr>
            <p:cNvSpPr/>
            <p:nvPr/>
          </p:nvSpPr>
          <p:spPr>
            <a:xfrm>
              <a:off x="6000318" y="679363"/>
              <a:ext cx="783374" cy="551357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D</a:t>
              </a:r>
            </a:p>
          </p:txBody>
        </p:sp>
        <p:sp>
          <p:nvSpPr>
            <p:cNvPr id="65" name="矩形 4">
              <a:extLst>
                <a:ext uri="{FF2B5EF4-FFF2-40B4-BE49-F238E27FC236}">
                  <a16:creationId xmlns:a16="http://schemas.microsoft.com/office/drawing/2014/main" id="{A2A76961-5F21-FA37-7C94-0C9761BF5566}"/>
                </a:ext>
              </a:extLst>
            </p:cNvPr>
            <p:cNvSpPr/>
            <p:nvPr/>
          </p:nvSpPr>
          <p:spPr>
            <a:xfrm>
              <a:off x="5084896" y="679363"/>
              <a:ext cx="773176" cy="557753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278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5" grpId="0" animBg="1"/>
      <p:bldP spid="16" grpId="0" animBg="1"/>
      <p:bldP spid="17" grpId="0"/>
      <p:bldP spid="18" grpId="0" animBg="1"/>
      <p:bldP spid="19" grpId="0" animBg="1"/>
      <p:bldP spid="20" grpId="0" animBg="1"/>
      <p:bldP spid="21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8" grpId="0" animBg="1"/>
      <p:bldP spid="39" grpId="0"/>
      <p:bldP spid="40" grpId="0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21EE97-C17F-D746-8F41-17B32BF00645}"/>
              </a:ext>
            </a:extLst>
          </p:cNvPr>
          <p:cNvSpPr txBox="1"/>
          <p:nvPr/>
        </p:nvSpPr>
        <p:spPr>
          <a:xfrm>
            <a:off x="205239" y="808315"/>
            <a:ext cx="114800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生成对抗网络的输入与输出</a:t>
            </a:r>
            <a:endParaRPr lang="en-CN" sz="2400" dirty="0">
              <a:latin typeface="+mn-ea"/>
            </a:endParaRPr>
          </a:p>
        </p:txBody>
      </p:sp>
      <p:pic>
        <p:nvPicPr>
          <p:cNvPr id="5" name="圖片 16">
            <a:extLst>
              <a:ext uri="{FF2B5EF4-FFF2-40B4-BE49-F238E27FC236}">
                <a16:creationId xmlns:a16="http://schemas.microsoft.com/office/drawing/2014/main" id="{8B66D81D-AA94-24EA-3173-AD8CD7552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8929" y="1254419"/>
            <a:ext cx="1804554" cy="2189526"/>
          </a:xfrm>
          <a:prstGeom prst="rect">
            <a:avLst/>
          </a:prstGeom>
        </p:spPr>
      </p:pic>
      <p:pic>
        <p:nvPicPr>
          <p:cNvPr id="9" name="圖片 11">
            <a:extLst>
              <a:ext uri="{FF2B5EF4-FFF2-40B4-BE49-F238E27FC236}">
                <a16:creationId xmlns:a16="http://schemas.microsoft.com/office/drawing/2014/main" id="{CBEFDAC3-6B90-50A2-C24E-21683A32A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6218" y="2277904"/>
            <a:ext cx="929364" cy="916633"/>
          </a:xfrm>
          <a:prstGeom prst="rect">
            <a:avLst/>
          </a:prstGeom>
        </p:spPr>
      </p:pic>
      <p:sp>
        <p:nvSpPr>
          <p:cNvPr id="10" name="橢圓 4">
            <a:extLst>
              <a:ext uri="{FF2B5EF4-FFF2-40B4-BE49-F238E27FC236}">
                <a16:creationId xmlns:a16="http://schemas.microsoft.com/office/drawing/2014/main" id="{61EF8ADB-E20C-DC0D-1841-BA211947EE32}"/>
              </a:ext>
            </a:extLst>
          </p:cNvPr>
          <p:cNvSpPr/>
          <p:nvPr/>
        </p:nvSpPr>
        <p:spPr>
          <a:xfrm>
            <a:off x="2449050" y="263791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橢圓 5">
            <a:extLst>
              <a:ext uri="{FF2B5EF4-FFF2-40B4-BE49-F238E27FC236}">
                <a16:creationId xmlns:a16="http://schemas.microsoft.com/office/drawing/2014/main" id="{D092D590-68A0-442D-8DE9-8A405B0FE669}"/>
              </a:ext>
            </a:extLst>
          </p:cNvPr>
          <p:cNvSpPr/>
          <p:nvPr/>
        </p:nvSpPr>
        <p:spPr>
          <a:xfrm>
            <a:off x="6041709" y="2229973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0">
            <a:extLst>
              <a:ext uri="{FF2B5EF4-FFF2-40B4-BE49-F238E27FC236}">
                <a16:creationId xmlns:a16="http://schemas.microsoft.com/office/drawing/2014/main" id="{39801282-FD01-F83C-0DD7-636679B2D04F}"/>
              </a:ext>
            </a:extLst>
          </p:cNvPr>
          <p:cNvCxnSpPr>
            <a:cxnSpLocks/>
          </p:cNvCxnSpPr>
          <p:nvPr/>
        </p:nvCxnSpPr>
        <p:spPr>
          <a:xfrm>
            <a:off x="5212537" y="2770097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2">
            <a:extLst>
              <a:ext uri="{FF2B5EF4-FFF2-40B4-BE49-F238E27FC236}">
                <a16:creationId xmlns:a16="http://schemas.microsoft.com/office/drawing/2014/main" id="{6C298773-31FB-28C9-8E37-790ADE2E7414}"/>
              </a:ext>
            </a:extLst>
          </p:cNvPr>
          <p:cNvSpPr txBox="1"/>
          <p:nvPr/>
        </p:nvSpPr>
        <p:spPr>
          <a:xfrm>
            <a:off x="1721975" y="1422430"/>
            <a:ext cx="1663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Normal Distribution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7">
                <a:extLst>
                  <a:ext uri="{FF2B5EF4-FFF2-40B4-BE49-F238E27FC236}">
                    <a16:creationId xmlns:a16="http://schemas.microsoft.com/office/drawing/2014/main" id="{98EE49E5-14D9-A6AD-A147-4FA3BCC57606}"/>
                  </a:ext>
                </a:extLst>
              </p:cNvPr>
              <p:cNvSpPr txBox="1"/>
              <p:nvPr/>
            </p:nvSpPr>
            <p:spPr>
              <a:xfrm>
                <a:off x="6159658" y="1161817"/>
                <a:ext cx="58137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7">
                <a:extLst>
                  <a:ext uri="{FF2B5EF4-FFF2-40B4-BE49-F238E27FC236}">
                    <a16:creationId xmlns:a16="http://schemas.microsoft.com/office/drawing/2014/main" id="{98EE49E5-14D9-A6AD-A147-4FA3BCC576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658" y="1161817"/>
                <a:ext cx="581377" cy="461665"/>
              </a:xfrm>
              <a:prstGeom prst="rect">
                <a:avLst/>
              </a:prstGeom>
              <a:blipFill>
                <a:blip r:embed="rId5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圖片 20">
            <a:extLst>
              <a:ext uri="{FF2B5EF4-FFF2-40B4-BE49-F238E27FC236}">
                <a16:creationId xmlns:a16="http://schemas.microsoft.com/office/drawing/2014/main" id="{C9C7D620-5ED2-09E7-F71D-CCC6D585F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521" y="4244367"/>
            <a:ext cx="2398882" cy="2468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1">
                <a:extLst>
                  <a:ext uri="{FF2B5EF4-FFF2-40B4-BE49-F238E27FC236}">
                    <a16:creationId xmlns:a16="http://schemas.microsoft.com/office/drawing/2014/main" id="{A5401944-4DFD-5365-F5F6-4D93644ADEA1}"/>
                  </a:ext>
                </a:extLst>
              </p:cNvPr>
              <p:cNvSpPr txBox="1"/>
              <p:nvPr/>
            </p:nvSpPr>
            <p:spPr>
              <a:xfrm>
                <a:off x="5212537" y="4288508"/>
                <a:ext cx="21940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en-US" altLang="zh-TW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8" name="文字方塊 21">
                <a:extLst>
                  <a:ext uri="{FF2B5EF4-FFF2-40B4-BE49-F238E27FC236}">
                    <a16:creationId xmlns:a16="http://schemas.microsoft.com/office/drawing/2014/main" id="{A5401944-4DFD-5365-F5F6-4D93644AD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537" y="4288508"/>
                <a:ext cx="2194076" cy="461665"/>
              </a:xfrm>
              <a:prstGeom prst="rect">
                <a:avLst/>
              </a:prstGeom>
              <a:blipFill>
                <a:blip r:embed="rId7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字方塊 23">
            <a:extLst>
              <a:ext uri="{FF2B5EF4-FFF2-40B4-BE49-F238E27FC236}">
                <a16:creationId xmlns:a16="http://schemas.microsoft.com/office/drawing/2014/main" id="{7E225C2E-4B3A-6ABA-6ACE-49CC89872E61}"/>
              </a:ext>
            </a:extLst>
          </p:cNvPr>
          <p:cNvSpPr txBox="1"/>
          <p:nvPr/>
        </p:nvSpPr>
        <p:spPr>
          <a:xfrm>
            <a:off x="4113574" y="3667057"/>
            <a:ext cx="2973711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G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: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as close as possible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橢圓 27">
            <a:extLst>
              <a:ext uri="{FF2B5EF4-FFF2-40B4-BE49-F238E27FC236}">
                <a16:creationId xmlns:a16="http://schemas.microsoft.com/office/drawing/2014/main" id="{22623648-1A4F-741D-D8D6-A75869ECA8D9}"/>
              </a:ext>
            </a:extLst>
          </p:cNvPr>
          <p:cNvSpPr/>
          <p:nvPr/>
        </p:nvSpPr>
        <p:spPr>
          <a:xfrm>
            <a:off x="2260215" y="2490722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橢圓 28">
            <a:extLst>
              <a:ext uri="{FF2B5EF4-FFF2-40B4-BE49-F238E27FC236}">
                <a16:creationId xmlns:a16="http://schemas.microsoft.com/office/drawing/2014/main" id="{36CAEC71-EE99-C765-F913-123EEECE3EF2}"/>
              </a:ext>
            </a:extLst>
          </p:cNvPr>
          <p:cNvSpPr/>
          <p:nvPr/>
        </p:nvSpPr>
        <p:spPr>
          <a:xfrm>
            <a:off x="2256580" y="279036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橢圓 29">
            <a:extLst>
              <a:ext uri="{FF2B5EF4-FFF2-40B4-BE49-F238E27FC236}">
                <a16:creationId xmlns:a16="http://schemas.microsoft.com/office/drawing/2014/main" id="{491B48AF-8314-089A-BC08-0810787F9F0B}"/>
              </a:ext>
            </a:extLst>
          </p:cNvPr>
          <p:cNvSpPr/>
          <p:nvPr/>
        </p:nvSpPr>
        <p:spPr>
          <a:xfrm>
            <a:off x="2661645" y="2773488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橢圓 30">
            <a:extLst>
              <a:ext uri="{FF2B5EF4-FFF2-40B4-BE49-F238E27FC236}">
                <a16:creationId xmlns:a16="http://schemas.microsoft.com/office/drawing/2014/main" id="{9854DC68-158E-D5BC-EDEA-13D2E3A1D5C2}"/>
              </a:ext>
            </a:extLst>
          </p:cNvPr>
          <p:cNvSpPr/>
          <p:nvPr/>
        </p:nvSpPr>
        <p:spPr>
          <a:xfrm>
            <a:off x="2614125" y="2460511"/>
            <a:ext cx="209550" cy="20955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橢圓 31">
            <a:extLst>
              <a:ext uri="{FF2B5EF4-FFF2-40B4-BE49-F238E27FC236}">
                <a16:creationId xmlns:a16="http://schemas.microsoft.com/office/drawing/2014/main" id="{90330D33-ED0C-CBA5-BF06-5A75B3432A19}"/>
              </a:ext>
            </a:extLst>
          </p:cNvPr>
          <p:cNvSpPr/>
          <p:nvPr/>
        </p:nvSpPr>
        <p:spPr>
          <a:xfrm>
            <a:off x="5936934" y="183416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橢圓 32">
            <a:extLst>
              <a:ext uri="{FF2B5EF4-FFF2-40B4-BE49-F238E27FC236}">
                <a16:creationId xmlns:a16="http://schemas.microsoft.com/office/drawing/2014/main" id="{FF36F81C-CE26-F237-6FF1-6AC47ED6966A}"/>
              </a:ext>
            </a:extLst>
          </p:cNvPr>
          <p:cNvSpPr/>
          <p:nvPr/>
        </p:nvSpPr>
        <p:spPr>
          <a:xfrm>
            <a:off x="6240797" y="1995320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橢圓 33">
            <a:extLst>
              <a:ext uri="{FF2B5EF4-FFF2-40B4-BE49-F238E27FC236}">
                <a16:creationId xmlns:a16="http://schemas.microsoft.com/office/drawing/2014/main" id="{446C7A45-3EF9-A16E-56ED-2F7B21B88378}"/>
              </a:ext>
            </a:extLst>
          </p:cNvPr>
          <p:cNvSpPr/>
          <p:nvPr/>
        </p:nvSpPr>
        <p:spPr>
          <a:xfrm>
            <a:off x="6730208" y="1750669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橢圓 34">
            <a:extLst>
              <a:ext uri="{FF2B5EF4-FFF2-40B4-BE49-F238E27FC236}">
                <a16:creationId xmlns:a16="http://schemas.microsoft.com/office/drawing/2014/main" id="{E815A014-FEB3-613F-DA5A-A15EB75D00DA}"/>
              </a:ext>
            </a:extLst>
          </p:cNvPr>
          <p:cNvSpPr/>
          <p:nvPr/>
        </p:nvSpPr>
        <p:spPr>
          <a:xfrm>
            <a:off x="6765304" y="2027687"/>
            <a:ext cx="209550" cy="20955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: 圓角 39">
            <a:extLst>
              <a:ext uri="{FF2B5EF4-FFF2-40B4-BE49-F238E27FC236}">
                <a16:creationId xmlns:a16="http://schemas.microsoft.com/office/drawing/2014/main" id="{F5D2B9BD-F559-39A9-B0D4-DA363846DA01}"/>
              </a:ext>
            </a:extLst>
          </p:cNvPr>
          <p:cNvSpPr/>
          <p:nvPr/>
        </p:nvSpPr>
        <p:spPr>
          <a:xfrm>
            <a:off x="3796899" y="2266616"/>
            <a:ext cx="1315472" cy="9660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</a:t>
            </a:r>
            <a:endParaRPr lang="zh-TW" altLang="en-US" sz="2800" dirty="0"/>
          </a:p>
        </p:txBody>
      </p:sp>
      <p:cxnSp>
        <p:nvCxnSpPr>
          <p:cNvPr id="29" name="直線單箭頭接點 40">
            <a:extLst>
              <a:ext uri="{FF2B5EF4-FFF2-40B4-BE49-F238E27FC236}">
                <a16:creationId xmlns:a16="http://schemas.microsoft.com/office/drawing/2014/main" id="{C2AE0B36-B047-F131-07A9-A010779ABCB5}"/>
              </a:ext>
            </a:extLst>
          </p:cNvPr>
          <p:cNvCxnSpPr>
            <a:cxnSpLocks/>
          </p:cNvCxnSpPr>
          <p:nvPr/>
        </p:nvCxnSpPr>
        <p:spPr>
          <a:xfrm>
            <a:off x="3136972" y="2750052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單箭頭接點 13">
            <a:extLst>
              <a:ext uri="{FF2B5EF4-FFF2-40B4-BE49-F238E27FC236}">
                <a16:creationId xmlns:a16="http://schemas.microsoft.com/office/drawing/2014/main" id="{71621185-78C4-938F-AE44-A3DA97CC7CEC}"/>
              </a:ext>
            </a:extLst>
          </p:cNvPr>
          <p:cNvCxnSpPr>
            <a:cxnSpLocks/>
          </p:cNvCxnSpPr>
          <p:nvPr/>
        </p:nvCxnSpPr>
        <p:spPr>
          <a:xfrm>
            <a:off x="7172144" y="3443945"/>
            <a:ext cx="0" cy="844563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62">
                <a:extLst>
                  <a:ext uri="{FF2B5EF4-FFF2-40B4-BE49-F238E27FC236}">
                    <a16:creationId xmlns:a16="http://schemas.microsoft.com/office/drawing/2014/main" id="{A9E4CAB3-3418-BA46-C488-AD08D73612C8}"/>
                  </a:ext>
                </a:extLst>
              </p:cNvPr>
              <p:cNvSpPr txBox="1"/>
              <p:nvPr/>
            </p:nvSpPr>
            <p:spPr>
              <a:xfrm>
                <a:off x="6527835" y="6142514"/>
                <a:ext cx="42639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34" name="文字方塊 62">
                <a:extLst>
                  <a:ext uri="{FF2B5EF4-FFF2-40B4-BE49-F238E27FC236}">
                    <a16:creationId xmlns:a16="http://schemas.microsoft.com/office/drawing/2014/main" id="{A9E4CAB3-3418-BA46-C488-AD08D7361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7835" y="6142514"/>
                <a:ext cx="426399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圖片 30">
            <a:extLst>
              <a:ext uri="{FF2B5EF4-FFF2-40B4-BE49-F238E27FC236}">
                <a16:creationId xmlns:a16="http://schemas.microsoft.com/office/drawing/2014/main" id="{971B25A6-5373-D9EE-FD1B-FAFC04C0BA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574" y="4302721"/>
            <a:ext cx="805004" cy="805004"/>
          </a:xfrm>
          <a:prstGeom prst="rect">
            <a:avLst/>
          </a:prstGeom>
        </p:spPr>
      </p:pic>
      <p:cxnSp>
        <p:nvCxnSpPr>
          <p:cNvPr id="40" name="直線單箭頭接點 41">
            <a:extLst>
              <a:ext uri="{FF2B5EF4-FFF2-40B4-BE49-F238E27FC236}">
                <a16:creationId xmlns:a16="http://schemas.microsoft.com/office/drawing/2014/main" id="{9599CF3A-6222-C336-A7BA-C8E9E8643B18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6419659" y="1094633"/>
            <a:ext cx="752485" cy="93137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52">
            <a:extLst>
              <a:ext uri="{FF2B5EF4-FFF2-40B4-BE49-F238E27FC236}">
                <a16:creationId xmlns:a16="http://schemas.microsoft.com/office/drawing/2014/main" id="{EC196843-4271-F98A-0562-A1B1D3CCB92A}"/>
              </a:ext>
            </a:extLst>
          </p:cNvPr>
          <p:cNvCxnSpPr>
            <a:cxnSpLocks/>
          </p:cNvCxnSpPr>
          <p:nvPr/>
        </p:nvCxnSpPr>
        <p:spPr>
          <a:xfrm flipV="1">
            <a:off x="6889191" y="1512769"/>
            <a:ext cx="1061846" cy="630323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62">
                <a:extLst>
                  <a:ext uri="{FF2B5EF4-FFF2-40B4-BE49-F238E27FC236}">
                    <a16:creationId xmlns:a16="http://schemas.microsoft.com/office/drawing/2014/main" id="{6DDC4065-FDE4-5D0C-DA73-EED473C5B790}"/>
                  </a:ext>
                </a:extLst>
              </p:cNvPr>
              <p:cNvSpPr txBox="1"/>
              <p:nvPr/>
            </p:nvSpPr>
            <p:spPr>
              <a:xfrm>
                <a:off x="2310968" y="3067131"/>
                <a:ext cx="4079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+mn-cs"/>
                        </a:rPr>
                        <m:t>𝑧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8" name="文字方塊 62">
                <a:extLst>
                  <a:ext uri="{FF2B5EF4-FFF2-40B4-BE49-F238E27FC236}">
                    <a16:creationId xmlns:a16="http://schemas.microsoft.com/office/drawing/2014/main" id="{6DDC4065-FDE4-5D0C-DA73-EED473C5B7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968" y="3067131"/>
                <a:ext cx="407932" cy="46166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62">
                <a:extLst>
                  <a:ext uri="{FF2B5EF4-FFF2-40B4-BE49-F238E27FC236}">
                    <a16:creationId xmlns:a16="http://schemas.microsoft.com/office/drawing/2014/main" id="{9A16AD80-8B0A-A73C-CA31-E95BD01E31CB}"/>
                  </a:ext>
                </a:extLst>
              </p:cNvPr>
              <p:cNvSpPr txBox="1"/>
              <p:nvPr/>
            </p:nvSpPr>
            <p:spPr>
              <a:xfrm>
                <a:off x="6302360" y="2847149"/>
                <a:ext cx="14448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𝑧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49" name="文字方塊 62">
                <a:extLst>
                  <a:ext uri="{FF2B5EF4-FFF2-40B4-BE49-F238E27FC236}">
                    <a16:creationId xmlns:a16="http://schemas.microsoft.com/office/drawing/2014/main" id="{9A16AD80-8B0A-A73C-CA31-E95BD01E3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60" y="2847149"/>
                <a:ext cx="1444883" cy="461665"/>
              </a:xfrm>
              <a:prstGeom prst="rect">
                <a:avLst/>
              </a:prstGeom>
              <a:blipFill>
                <a:blip r:embed="rId11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圖片 14">
            <a:extLst>
              <a:ext uri="{FF2B5EF4-FFF2-40B4-BE49-F238E27FC236}">
                <a16:creationId xmlns:a16="http://schemas.microsoft.com/office/drawing/2014/main" id="{AF24EE80-D1CB-8447-F5B1-ED43411712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116" y="5297859"/>
            <a:ext cx="879920" cy="879920"/>
          </a:xfrm>
          <a:prstGeom prst="rect">
            <a:avLst/>
          </a:prstGeom>
        </p:spPr>
      </p:pic>
      <p:pic>
        <p:nvPicPr>
          <p:cNvPr id="52" name="圖片 2">
            <a:extLst>
              <a:ext uri="{FF2B5EF4-FFF2-40B4-BE49-F238E27FC236}">
                <a16:creationId xmlns:a16="http://schemas.microsoft.com/office/drawing/2014/main" id="{A6145218-5494-71FC-D0E0-27C7C6AEFBF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81403" y="592627"/>
            <a:ext cx="848388" cy="893040"/>
          </a:xfrm>
          <a:prstGeom prst="rect">
            <a:avLst/>
          </a:prstGeom>
        </p:spPr>
      </p:pic>
      <p:pic>
        <p:nvPicPr>
          <p:cNvPr id="53" name="圖片 7">
            <a:extLst>
              <a:ext uri="{FF2B5EF4-FFF2-40B4-BE49-F238E27FC236}">
                <a16:creationId xmlns:a16="http://schemas.microsoft.com/office/drawing/2014/main" id="{611CBDAE-3083-8BE1-ED43-5D5EBDC6AA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5304" y="197514"/>
            <a:ext cx="866775" cy="866775"/>
          </a:xfrm>
          <a:prstGeom prst="rect">
            <a:avLst/>
          </a:prstGeom>
        </p:spPr>
      </p:pic>
      <p:cxnSp>
        <p:nvCxnSpPr>
          <p:cNvPr id="54" name="直線單箭頭接點 52">
            <a:extLst>
              <a:ext uri="{FF2B5EF4-FFF2-40B4-BE49-F238E27FC236}">
                <a16:creationId xmlns:a16="http://schemas.microsoft.com/office/drawing/2014/main" id="{967D3065-6801-C570-8650-9777F1F6666D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4918578" y="4705223"/>
            <a:ext cx="1280707" cy="48301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2">
            <a:extLst>
              <a:ext uri="{FF2B5EF4-FFF2-40B4-BE49-F238E27FC236}">
                <a16:creationId xmlns:a16="http://schemas.microsoft.com/office/drawing/2014/main" id="{102B2E16-3F33-44CA-E565-04D6157C566C}"/>
              </a:ext>
            </a:extLst>
          </p:cNvPr>
          <p:cNvCxnSpPr>
            <a:cxnSpLocks/>
          </p:cNvCxnSpPr>
          <p:nvPr/>
        </p:nvCxnSpPr>
        <p:spPr>
          <a:xfrm flipH="1" flipV="1">
            <a:off x="5028777" y="5635420"/>
            <a:ext cx="968135" cy="6415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單箭頭接點 10">
            <a:extLst>
              <a:ext uri="{FF2B5EF4-FFF2-40B4-BE49-F238E27FC236}">
                <a16:creationId xmlns:a16="http://schemas.microsoft.com/office/drawing/2014/main" id="{2A41CD46-D1EB-EACF-D0BC-54BDC6BFA332}"/>
              </a:ext>
            </a:extLst>
          </p:cNvPr>
          <p:cNvCxnSpPr>
            <a:cxnSpLocks/>
          </p:cNvCxnSpPr>
          <p:nvPr/>
        </p:nvCxnSpPr>
        <p:spPr>
          <a:xfrm>
            <a:off x="7550758" y="2503890"/>
            <a:ext cx="1290096" cy="7517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19">
            <a:extLst>
              <a:ext uri="{FF2B5EF4-FFF2-40B4-BE49-F238E27FC236}">
                <a16:creationId xmlns:a16="http://schemas.microsoft.com/office/drawing/2014/main" id="{87BD2EF1-40CE-6992-8117-B4C7EDA86D4C}"/>
              </a:ext>
            </a:extLst>
          </p:cNvPr>
          <p:cNvSpPr/>
          <p:nvPr/>
        </p:nvSpPr>
        <p:spPr>
          <a:xfrm>
            <a:off x="8840854" y="3216473"/>
            <a:ext cx="1210646" cy="91224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</a:t>
            </a:r>
            <a:endParaRPr kumimoji="0" lang="zh-TW" altLang="en-US" sz="2800" b="0" i="0" u="none" strike="noStrike" kern="1200" cap="none" spc="0" normalizeH="0" baseline="-2500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2" name="直線單箭頭接點 10">
            <a:extLst>
              <a:ext uri="{FF2B5EF4-FFF2-40B4-BE49-F238E27FC236}">
                <a16:creationId xmlns:a16="http://schemas.microsoft.com/office/drawing/2014/main" id="{0C77EC9A-671D-5202-A727-B1B7175952F0}"/>
              </a:ext>
            </a:extLst>
          </p:cNvPr>
          <p:cNvCxnSpPr>
            <a:cxnSpLocks/>
          </p:cNvCxnSpPr>
          <p:nvPr/>
        </p:nvCxnSpPr>
        <p:spPr>
          <a:xfrm flipV="1">
            <a:off x="7741413" y="4128722"/>
            <a:ext cx="1120226" cy="11691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5" name="直線單箭頭接點 10">
            <a:extLst>
              <a:ext uri="{FF2B5EF4-FFF2-40B4-BE49-F238E27FC236}">
                <a16:creationId xmlns:a16="http://schemas.microsoft.com/office/drawing/2014/main" id="{A4114C09-41A1-5889-D866-65CD5AF8CD2B}"/>
              </a:ext>
            </a:extLst>
          </p:cNvPr>
          <p:cNvCxnSpPr>
            <a:cxnSpLocks/>
          </p:cNvCxnSpPr>
          <p:nvPr/>
        </p:nvCxnSpPr>
        <p:spPr>
          <a:xfrm>
            <a:off x="10051500" y="3652390"/>
            <a:ext cx="61638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6" name="文字方塊 35">
            <a:extLst>
              <a:ext uri="{FF2B5EF4-FFF2-40B4-BE49-F238E27FC236}">
                <a16:creationId xmlns:a16="http://schemas.microsoft.com/office/drawing/2014/main" id="{89EB7EB5-ACB5-2DC3-88B4-CC762350D494}"/>
              </a:ext>
            </a:extLst>
          </p:cNvPr>
          <p:cNvSpPr txBox="1"/>
          <p:nvPr/>
        </p:nvSpPr>
        <p:spPr>
          <a:xfrm>
            <a:off x="10667885" y="3404561"/>
            <a:ext cx="1102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Scalar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8" name="文字方塊 62">
                <a:extLst>
                  <a:ext uri="{FF2B5EF4-FFF2-40B4-BE49-F238E27FC236}">
                    <a16:creationId xmlns:a16="http://schemas.microsoft.com/office/drawing/2014/main" id="{CD50E716-878E-8B0B-5EA2-C07870C9BA00}"/>
                  </a:ext>
                </a:extLst>
              </p:cNvPr>
              <p:cNvSpPr txBox="1"/>
              <p:nvPr/>
            </p:nvSpPr>
            <p:spPr>
              <a:xfrm>
                <a:off x="10572160" y="3897889"/>
                <a:ext cx="13496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𝐺</m:t>
                      </m:r>
                      <m:d>
                        <m:d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𝑧</m:t>
                          </m:r>
                        </m:e>
                      </m:d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28" name="文字方塊 62">
                <a:extLst>
                  <a:ext uri="{FF2B5EF4-FFF2-40B4-BE49-F238E27FC236}">
                    <a16:creationId xmlns:a16="http://schemas.microsoft.com/office/drawing/2014/main" id="{CD50E716-878E-8B0B-5EA2-C07870C9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160" y="3897889"/>
                <a:ext cx="1349600" cy="461665"/>
              </a:xfrm>
              <a:prstGeom prst="rect">
                <a:avLst/>
              </a:prstGeom>
              <a:blipFill>
                <a:blip r:embed="rId15"/>
                <a:stretch>
                  <a:fillRect r="-935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29" name="文字方塊 62">
                <a:extLst>
                  <a:ext uri="{FF2B5EF4-FFF2-40B4-BE49-F238E27FC236}">
                    <a16:creationId xmlns:a16="http://schemas.microsoft.com/office/drawing/2014/main" id="{943E5896-4FE8-10E0-A198-97F2D0E75A5F}"/>
                  </a:ext>
                </a:extLst>
              </p:cNvPr>
              <p:cNvSpPr txBox="1"/>
              <p:nvPr/>
            </p:nvSpPr>
            <p:spPr>
              <a:xfrm>
                <a:off x="10667885" y="4359554"/>
                <a:ext cx="9051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𝐷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29" name="文字方塊 62">
                <a:extLst>
                  <a:ext uri="{FF2B5EF4-FFF2-40B4-BE49-F238E27FC236}">
                    <a16:creationId xmlns:a16="http://schemas.microsoft.com/office/drawing/2014/main" id="{943E5896-4FE8-10E0-A198-97F2D0E75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7885" y="4359554"/>
                <a:ext cx="905120" cy="461665"/>
              </a:xfrm>
              <a:prstGeom prst="rect">
                <a:avLst/>
              </a:prstGeom>
              <a:blipFill>
                <a:blip r:embed="rId16"/>
                <a:stretch>
                  <a:fillRect r="-1389" b="-162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4" name="文本占位符 3">
            <a:extLst>
              <a:ext uri="{FF2B5EF4-FFF2-40B4-BE49-F238E27FC236}">
                <a16:creationId xmlns:a16="http://schemas.microsoft.com/office/drawing/2014/main" id="{236D0C90-0209-186B-DF1B-ED227549C5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265803"/>
            <a:ext cx="4836888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目标函数的构造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36" name="矩形 3">
                <a:extLst>
                  <a:ext uri="{FF2B5EF4-FFF2-40B4-BE49-F238E27FC236}">
                    <a16:creationId xmlns:a16="http://schemas.microsoft.com/office/drawing/2014/main" id="{42DAF52E-0696-DDF1-2EE6-5E0BEDBC7B05}"/>
                  </a:ext>
                </a:extLst>
              </p:cNvPr>
              <p:cNvSpPr/>
              <p:nvPr/>
            </p:nvSpPr>
            <p:spPr>
              <a:xfrm>
                <a:off x="-136586" y="5355122"/>
                <a:ext cx="4287172" cy="5734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𝐺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𝐷𝑖𝑣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kumimoji="0" lang="en-US" altLang="zh-TW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chemeClr val="accent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𝑑𝑎𝑡𝑎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36" name="矩形 3">
                <a:extLst>
                  <a:ext uri="{FF2B5EF4-FFF2-40B4-BE49-F238E27FC236}">
                    <a16:creationId xmlns:a16="http://schemas.microsoft.com/office/drawing/2014/main" id="{42DAF52E-0696-DDF1-2EE6-5E0BEDBC7B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6586" y="5355122"/>
                <a:ext cx="4287172" cy="573490"/>
              </a:xfrm>
              <a:prstGeom prst="rect">
                <a:avLst/>
              </a:prstGeom>
              <a:blipFill>
                <a:blip r:embed="rId17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37" name="矩形 46">
                <a:extLst>
                  <a:ext uri="{FF2B5EF4-FFF2-40B4-BE49-F238E27FC236}">
                    <a16:creationId xmlns:a16="http://schemas.microsoft.com/office/drawing/2014/main" id="{5A74D7C2-D295-81D5-91B5-FA8E9BC83ACC}"/>
                  </a:ext>
                </a:extLst>
              </p:cNvPr>
              <p:cNvSpPr/>
              <p:nvPr/>
            </p:nvSpPr>
            <p:spPr>
              <a:xfrm>
                <a:off x="8517327" y="5064465"/>
                <a:ext cx="3167919" cy="573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TW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𝑎𝑟𝑔</m:t>
                      </m:r>
                      <m:func>
                        <m:funcPr>
                          <m:ctrlP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TW" sz="2400" b="0" i="0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accent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  <m:d>
                            <m:dPr>
                              <m:ctrl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accent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𝐺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5137" name="矩形 46">
                <a:extLst>
                  <a:ext uri="{FF2B5EF4-FFF2-40B4-BE49-F238E27FC236}">
                    <a16:creationId xmlns:a16="http://schemas.microsoft.com/office/drawing/2014/main" id="{5A74D7C2-D295-81D5-91B5-FA8E9BC83A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327" y="5064465"/>
                <a:ext cx="3167919" cy="573555"/>
              </a:xfrm>
              <a:prstGeom prst="rect">
                <a:avLst/>
              </a:prstGeom>
              <a:blipFill>
                <a:blip r:embed="rId18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38" name="矩形 5">
            <a:extLst>
              <a:ext uri="{FF2B5EF4-FFF2-40B4-BE49-F238E27FC236}">
                <a16:creationId xmlns:a16="http://schemas.microsoft.com/office/drawing/2014/main" id="{84A3C5AE-26BB-B857-0CE5-4F9A518668F2}"/>
              </a:ext>
            </a:extLst>
          </p:cNvPr>
          <p:cNvSpPr/>
          <p:nvPr/>
        </p:nvSpPr>
        <p:spPr>
          <a:xfrm>
            <a:off x="9943696" y="5118200"/>
            <a:ext cx="1630963" cy="4896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139" name="文字方塊 33">
            <a:extLst>
              <a:ext uri="{FF2B5EF4-FFF2-40B4-BE49-F238E27FC236}">
                <a16:creationId xmlns:a16="http://schemas.microsoft.com/office/drawing/2014/main" id="{EA34DC9A-F1BD-BD5D-F459-31EF6040AB3E}"/>
              </a:ext>
            </a:extLst>
          </p:cNvPr>
          <p:cNvSpPr txBox="1"/>
          <p:nvPr/>
        </p:nvSpPr>
        <p:spPr>
          <a:xfrm>
            <a:off x="8517328" y="5727015"/>
            <a:ext cx="3252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这个值与两分布的</a:t>
            </a:r>
            <a:r>
              <a:rPr kumimoji="0" lang="zh-TW" altLang="en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散度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</a:rPr>
              <a:t>有关</a:t>
            </a:r>
          </a:p>
        </p:txBody>
      </p:sp>
    </p:spTree>
    <p:extLst>
      <p:ext uri="{BB962C8B-B14F-4D97-AF65-F5344CB8AC3E}">
        <p14:creationId xmlns:p14="http://schemas.microsoft.com/office/powerpoint/2010/main" val="387711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6" grpId="0"/>
      <p:bldP spid="5137" grpId="0"/>
      <p:bldP spid="5138" grpId="0" animBg="1"/>
      <p:bldP spid="51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</a:t>
            </a:r>
            <a:r>
              <a:rPr lang="zh-CN" altLang="en-US" dirty="0"/>
              <a:t> 目标函数的构造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A3F687-92D5-AF4E-A39B-8911A4CBADD2}"/>
                  </a:ext>
                </a:extLst>
              </p:cNvPr>
              <p:cNvSpPr txBox="1"/>
              <p:nvPr/>
            </p:nvSpPr>
            <p:spPr>
              <a:xfrm>
                <a:off x="648087" y="843751"/>
                <a:ext cx="5670270" cy="4818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latin typeface="+mn-ea"/>
                  </a:rPr>
                  <a:t>1)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CN" sz="2400" dirty="0">
                    <a:latin typeface="+mn-ea"/>
                  </a:rPr>
                  <a:t>从数据库中抽取真实样本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7A3F687-92D5-AF4E-A39B-8911A4CBA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87" y="843751"/>
                <a:ext cx="5670270" cy="481863"/>
              </a:xfrm>
              <a:prstGeom prst="rect">
                <a:avLst/>
              </a:prstGeom>
              <a:blipFill>
                <a:blip r:embed="rId3"/>
                <a:stretch>
                  <a:fillRect l="-1563" t="-7692" b="-256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330EA4-AF3E-E447-9CF3-8D00EADF55B1}"/>
                  </a:ext>
                </a:extLst>
              </p:cNvPr>
              <p:cNvSpPr txBox="1"/>
              <p:nvPr/>
            </p:nvSpPr>
            <p:spPr>
              <a:xfrm>
                <a:off x="646328" y="1414018"/>
                <a:ext cx="10914144" cy="863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+mn-ea"/>
                  </a:rPr>
                  <a:t>2)</a:t>
                </a:r>
                <a:r>
                  <a:rPr lang="zh-CN" altLang="en-US" sz="2400" dirty="0">
                    <a:latin typeface="+mn-ea"/>
                  </a:rPr>
                  <a:t> 生成器的生成数据服从分布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,</a:t>
                </a:r>
                <a:r>
                  <a:rPr lang="zh-CN" altLang="en-US" sz="2400" dirty="0">
                    <a:latin typeface="+mn-ea"/>
                  </a:rPr>
                  <a:t> 在生成对抗网络中，不直接对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CN" sz="2400" dirty="0">
                    <a:latin typeface="+mn-ea"/>
                  </a:rPr>
                  <a:t>进行建模</a:t>
                </a:r>
                <a:r>
                  <a:rPr lang="zh-CN" altLang="en-US" sz="2400" dirty="0">
                    <a:latin typeface="+mn-ea"/>
                  </a:rPr>
                  <a:t>，而是通过一个神经网络去逼近这个分布，输入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表示噪声数据</m:t>
                    </m:r>
                    <m:r>
                      <a:rPr lang="zh-CN" altLang="en-US" sz="2400" b="0" i="1" dirty="0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CN" sz="2400" dirty="0">
                    <a:latin typeface="+mn-ea"/>
                  </a:rPr>
                  <a:t>服从分布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b>
                      <m:sSubPr>
                        <m:ctrlP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6330EA4-AF3E-E447-9CF3-8D00EADF55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8" y="1414018"/>
                <a:ext cx="10914144" cy="863185"/>
              </a:xfrm>
              <a:prstGeom prst="rect">
                <a:avLst/>
              </a:prstGeom>
              <a:blipFill>
                <a:blip r:embed="rId4"/>
                <a:stretch>
                  <a:fillRect l="-813" t="-5797" b="-144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696C4-EBC3-1EE6-B415-E8E666E0CC66}"/>
                  </a:ext>
                </a:extLst>
              </p:cNvPr>
              <p:cNvSpPr txBox="1"/>
              <p:nvPr/>
            </p:nvSpPr>
            <p:spPr>
              <a:xfrm>
                <a:off x="646328" y="2483663"/>
                <a:ext cx="10914144" cy="833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CN" sz="2400" dirty="0">
                    <a:latin typeface="+mn-ea"/>
                  </a:rPr>
                  <a:t>从判别器角度来讲</a:t>
                </a:r>
                <a:r>
                  <a:rPr lang="zh-CN" altLang="en-US" sz="2400" dirty="0">
                    <a:latin typeface="+mn-ea"/>
                  </a:rPr>
                  <a:t>：若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输入</m:t>
                    </m:r>
                    <m:r>
                      <a:rPr lang="zh-CN" altLang="en-CN" sz="2400" i="1" dirty="0" smtClean="0">
                        <a:latin typeface="Cambria Math" panose="02040503050406030204" pitchFamily="18" charset="0"/>
                      </a:rPr>
                      <m:t>来自于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判别器</m:t>
                    </m:r>
                  </m:oMath>
                </a14:m>
                <a:r>
                  <a:rPr lang="en-CN" sz="2400" dirty="0">
                    <a:latin typeface="+mn-ea"/>
                  </a:rPr>
                  <a:t>的输出应该较大</a:t>
                </a:r>
                <a:r>
                  <a:rPr lang="zh-CN" altLang="en-US" sz="2400" dirty="0">
                    <a:latin typeface="+mn-ea"/>
                  </a:rPr>
                  <a:t>。反之，其</a:t>
                </a:r>
                <a:r>
                  <a:rPr lang="en-CN" sz="2400" dirty="0">
                    <a:latin typeface="+mn-ea"/>
                  </a:rPr>
                  <a:t>输出应该较</a:t>
                </a:r>
                <a:r>
                  <a:rPr lang="en-US" sz="2400" dirty="0" err="1">
                    <a:latin typeface="+mn-ea"/>
                  </a:rPr>
                  <a:t>小</a:t>
                </a:r>
                <a:r>
                  <a:rPr lang="zh-CN" altLang="en-US" sz="2400" dirty="0">
                    <a:latin typeface="+mn-ea"/>
                  </a:rPr>
                  <a:t>（等价于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较大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），判别器的目标函数可写为：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12696C4-EBC3-1EE6-B415-E8E666E0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8" y="2483663"/>
                <a:ext cx="10914144" cy="833754"/>
              </a:xfrm>
              <a:prstGeom prst="rect">
                <a:avLst/>
              </a:prstGeom>
              <a:blipFill>
                <a:blip r:embed="rId5"/>
                <a:stretch>
                  <a:fillRect l="-697" t="-5970" b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092C79-F844-26FE-D040-2C3440703EC1}"/>
                  </a:ext>
                </a:extLst>
              </p:cNvPr>
              <p:cNvSpPr txBox="1"/>
              <p:nvPr/>
            </p:nvSpPr>
            <p:spPr>
              <a:xfrm>
                <a:off x="2525171" y="3349850"/>
                <a:ext cx="6098582" cy="599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𝑙𝑜𝑔𝐷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CN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F092C79-F844-26FE-D040-2C3440703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171" y="3349850"/>
                <a:ext cx="6098582" cy="599972"/>
              </a:xfrm>
              <a:prstGeom prst="rect">
                <a:avLst/>
              </a:prstGeom>
              <a:blipFill>
                <a:blip r:embed="rId6"/>
                <a:stretch>
                  <a:fillRect r="-21784" b="-20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07DC6F-8026-4972-8D51-C23F5E301F73}"/>
                  </a:ext>
                </a:extLst>
              </p:cNvPr>
              <p:cNvSpPr txBox="1"/>
              <p:nvPr/>
            </p:nvSpPr>
            <p:spPr>
              <a:xfrm>
                <a:off x="646328" y="3935932"/>
                <a:ext cx="10629030" cy="833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§"/>
                </a:pPr>
                <a:r>
                  <a:rPr lang="en-CN" sz="2400" dirty="0">
                    <a:latin typeface="+mn-ea"/>
                  </a:rPr>
                  <a:t>从生成器角度来讲</a:t>
                </a:r>
                <a:r>
                  <a:rPr lang="zh-CN" altLang="en-US" sz="2400" dirty="0">
                    <a:latin typeface="+mn-ea"/>
                  </a:rPr>
                  <a:t>：若输入</a:t>
                </a:r>
                <a14:m>
                  <m:oMath xmlns:m="http://schemas.openxmlformats.org/officeDocument/2006/math">
                    <m:r>
                      <a:rPr lang="zh-CN" altLang="en-CN" sz="2400" i="1" dirty="0">
                        <a:latin typeface="Cambria Math" panose="02040503050406030204" pitchFamily="18" charset="0"/>
                      </a:rPr>
                      <m:t>来自于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，希望</a:t>
                </a:r>
                <a:r>
                  <a:rPr lang="zh-CN" altLang="en-CN" sz="2400" dirty="0">
                    <a:latin typeface="+mn-ea"/>
                  </a:rPr>
                  <a:t>判别器</a:t>
                </a:r>
                <a:r>
                  <a:rPr lang="en-CN" sz="2400" dirty="0">
                    <a:latin typeface="+mn-ea"/>
                  </a:rPr>
                  <a:t>的输出应该较</a:t>
                </a:r>
                <a:r>
                  <a:rPr lang="en-US" sz="2400" dirty="0" err="1">
                    <a:latin typeface="+mn-ea"/>
                  </a:rPr>
                  <a:t>大</a:t>
                </a:r>
                <a:r>
                  <a:rPr lang="zh-CN" altLang="en-US" sz="2400" dirty="0">
                    <a:latin typeface="+mn-ea"/>
                  </a:rPr>
                  <a:t> （等价于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较小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） ，生成器的目标函数可写为：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07DC6F-8026-4972-8D51-C23F5E301F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328" y="3935932"/>
                <a:ext cx="10629030" cy="833754"/>
              </a:xfrm>
              <a:prstGeom prst="rect">
                <a:avLst/>
              </a:prstGeom>
              <a:blipFill>
                <a:blip r:embed="rId7"/>
                <a:stretch>
                  <a:fillRect l="-715" t="-6061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71462-23C7-0BA5-FB81-0AB161A7066D}"/>
                  </a:ext>
                </a:extLst>
              </p:cNvPr>
              <p:cNvSpPr txBox="1"/>
              <p:nvPr/>
            </p:nvSpPr>
            <p:spPr>
              <a:xfrm>
                <a:off x="2808371" y="4749768"/>
                <a:ext cx="6098582" cy="606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  <m:r>
                                <m:rPr>
                                  <m:sty m:val="p"/>
                                </m:rPr>
                                <a:rPr lang="en-CN" sz="24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sty m:val="p"/>
                            </m:rPr>
                            <a:rPr lang="en-CN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D71462-23C7-0BA5-FB81-0AB161A706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371" y="4749768"/>
                <a:ext cx="6098582" cy="606000"/>
              </a:xfrm>
              <a:prstGeom prst="rect">
                <a:avLst/>
              </a:prstGeom>
              <a:blipFill>
                <a:blip r:embed="rId8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FCAB36B-268A-0B90-47D2-8D50C6AD770F}"/>
              </a:ext>
            </a:extLst>
          </p:cNvPr>
          <p:cNvSpPr txBox="1"/>
          <p:nvPr/>
        </p:nvSpPr>
        <p:spPr>
          <a:xfrm>
            <a:off x="764890" y="5443982"/>
            <a:ext cx="330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§"/>
            </a:pPr>
            <a:r>
              <a:rPr lang="zh-CN" altLang="en-US" sz="2400" dirty="0">
                <a:latin typeface="+mn-ea"/>
              </a:rPr>
              <a:t>总目标函数可写为：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EDE1A6-61C4-41AE-92E3-999E696531AD}"/>
                  </a:ext>
                </a:extLst>
              </p:cNvPr>
              <p:cNvSpPr txBox="1"/>
              <p:nvPr/>
            </p:nvSpPr>
            <p:spPr>
              <a:xfrm>
                <a:off x="764890" y="6006717"/>
                <a:ext cx="10742350" cy="599972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GB" sz="24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zh-CN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lim>
                                </m:limLow>
                              </m:fName>
                              <m:e>
                                <m:func>
                                  <m:funcPr>
                                    <m:ctrlPr>
                                      <a:rPr lang="en-GB" sz="24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GB" sz="240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 i="0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𝑑𝑎𝑡𝑎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𝑙𝑜𝑔𝐷</m:t>
                                        </m:r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N" sz="240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CN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CN" sz="2800" dirty="0">
                    <a:solidFill>
                      <a:schemeClr val="tx1"/>
                    </a:solidFill>
                    <a:effectLst/>
                  </a:rPr>
                  <a:t> </a:t>
                </a:r>
                <a:endParaRPr lang="en-CN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EDE1A6-61C4-41AE-92E3-999E69653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90" y="6006717"/>
                <a:ext cx="10742350" cy="5999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4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/>
      <p:bldP spid="3" grpId="0"/>
      <p:bldP spid="7" grpId="0"/>
      <p:bldP spid="8" grpId="0"/>
      <p:bldP spid="9" grpId="0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8C288BA-807D-924D-AE37-2A2D3285AD4D}"/>
              </a:ext>
            </a:extLst>
          </p:cNvPr>
          <p:cNvGrpSpPr/>
          <p:nvPr/>
        </p:nvGrpSpPr>
        <p:grpSpPr>
          <a:xfrm>
            <a:off x="1751406" y="954942"/>
            <a:ext cx="4344594" cy="1497538"/>
            <a:chOff x="432758" y="1481845"/>
            <a:chExt cx="4344594" cy="1497538"/>
          </a:xfrm>
        </p:grpSpPr>
        <p:sp>
          <p:nvSpPr>
            <p:cNvPr id="25" name="Round Diagonal Corner of Rectangle 24">
              <a:extLst>
                <a:ext uri="{FF2B5EF4-FFF2-40B4-BE49-F238E27FC236}">
                  <a16:creationId xmlns:a16="http://schemas.microsoft.com/office/drawing/2014/main" id="{160FFC46-D609-FD4C-838C-4D6204A29B56}"/>
                </a:ext>
              </a:extLst>
            </p:cNvPr>
            <p:cNvSpPr/>
            <p:nvPr/>
          </p:nvSpPr>
          <p:spPr>
            <a:xfrm>
              <a:off x="2985406" y="1843616"/>
              <a:ext cx="919665" cy="759417"/>
            </a:xfrm>
            <a:prstGeom prst="round2Diag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2200" b="1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8A8E4C7-5E21-4948-85A6-348B5A46FD95}"/>
                </a:ext>
              </a:extLst>
            </p:cNvPr>
            <p:cNvCxnSpPr>
              <a:cxnSpLocks/>
            </p:cNvCxnSpPr>
            <p:nvPr/>
          </p:nvCxnSpPr>
          <p:spPr>
            <a:xfrm>
              <a:off x="2178919" y="1809405"/>
              <a:ext cx="806487" cy="359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B34651E-31EB-A34F-AF24-C25612095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392" y="2315586"/>
              <a:ext cx="774014" cy="335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833205A-2ECB-4640-96D6-11F59B77534C}"/>
                    </a:ext>
                  </a:extLst>
                </p:cNvPr>
                <p:cNvSpPr txBox="1"/>
                <p:nvPr/>
              </p:nvSpPr>
              <p:spPr>
                <a:xfrm>
                  <a:off x="1146914" y="1481845"/>
                  <a:ext cx="109219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833205A-2ECB-4640-96D6-11F59B7753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914" y="1481845"/>
                  <a:ext cx="1092198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394438A-24DE-7247-B833-2171DBB2070A}"/>
                </a:ext>
              </a:extLst>
            </p:cNvPr>
            <p:cNvCxnSpPr/>
            <p:nvPr/>
          </p:nvCxnSpPr>
          <p:spPr>
            <a:xfrm>
              <a:off x="432758" y="2607307"/>
              <a:ext cx="88669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19561A22-5EB0-9149-B4AB-1CA8722CD721}"/>
                </a:ext>
              </a:extLst>
            </p:cNvPr>
            <p:cNvSpPr/>
            <p:nvPr/>
          </p:nvSpPr>
          <p:spPr>
            <a:xfrm rot="16200000">
              <a:off x="1407205" y="2147475"/>
              <a:ext cx="744153" cy="91966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BE80ADE-0C41-FF48-ACDF-E40466EA4840}"/>
                    </a:ext>
                  </a:extLst>
                </p:cNvPr>
                <p:cNvSpPr txBox="1"/>
                <p:nvPr/>
              </p:nvSpPr>
              <p:spPr>
                <a:xfrm>
                  <a:off x="571295" y="2169301"/>
                  <a:ext cx="40908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BE80ADE-0C41-FF48-ACDF-E40466EA48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295" y="2169301"/>
                  <a:ext cx="409086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8CA4AD-7E22-C44C-836E-CFE83D432AE3}"/>
                    </a:ext>
                  </a:extLst>
                </p:cNvPr>
                <p:cNvSpPr txBox="1"/>
                <p:nvPr/>
              </p:nvSpPr>
              <p:spPr>
                <a:xfrm>
                  <a:off x="1344765" y="2315586"/>
                  <a:ext cx="833433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D8CA4AD-7E22-C44C-836E-CFE83D432A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4765" y="2315586"/>
                  <a:ext cx="833433" cy="430887"/>
                </a:xfrm>
                <a:prstGeom prst="rect">
                  <a:avLst/>
                </a:prstGeom>
                <a:blipFill>
                  <a:blip r:embed="rId5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8CA3EC7-ED7A-5D4D-B78C-1E7C92E1FCAB}"/>
                    </a:ext>
                  </a:extLst>
                </p:cNvPr>
                <p:cNvSpPr txBox="1"/>
                <p:nvPr/>
              </p:nvSpPr>
              <p:spPr>
                <a:xfrm>
                  <a:off x="3039962" y="2019786"/>
                  <a:ext cx="865109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28CA3EC7-ED7A-5D4D-B78C-1E7C92E1F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9962" y="2019786"/>
                  <a:ext cx="865109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95B0EA6-CF26-0142-9424-4BC679F81E5D}"/>
                </a:ext>
              </a:extLst>
            </p:cNvPr>
            <p:cNvCxnSpPr>
              <a:cxnSpLocks/>
              <a:stCxn id="25" idx="0"/>
              <a:endCxn id="56" idx="1"/>
            </p:cNvCxnSpPr>
            <p:nvPr/>
          </p:nvCxnSpPr>
          <p:spPr>
            <a:xfrm flipV="1">
              <a:off x="3905071" y="2220190"/>
              <a:ext cx="403458" cy="313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999ED97-D867-214C-98C9-21D488FFC1F3}"/>
                    </a:ext>
                  </a:extLst>
                </p:cNvPr>
                <p:cNvSpPr txBox="1"/>
                <p:nvPr/>
              </p:nvSpPr>
              <p:spPr>
                <a:xfrm>
                  <a:off x="2434466" y="2491339"/>
                  <a:ext cx="28284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C999ED97-D867-214C-98C9-21D488FFC1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4466" y="2491339"/>
                  <a:ext cx="282844" cy="430887"/>
                </a:xfrm>
                <a:prstGeom prst="rect">
                  <a:avLst/>
                </a:prstGeom>
                <a:blipFill>
                  <a:blip r:embed="rId7"/>
                  <a:stretch>
                    <a:fillRect r="-869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9E23F09-4370-9E42-8E36-E27401BCB093}"/>
                    </a:ext>
                  </a:extLst>
                </p:cNvPr>
                <p:cNvSpPr txBox="1"/>
                <p:nvPr/>
              </p:nvSpPr>
              <p:spPr>
                <a:xfrm>
                  <a:off x="2482413" y="1634673"/>
                  <a:ext cx="28284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9E23F09-4370-9E42-8E36-E27401BCB0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413" y="1634673"/>
                  <a:ext cx="282844" cy="430887"/>
                </a:xfrm>
                <a:prstGeom prst="rect">
                  <a:avLst/>
                </a:prstGeom>
                <a:blipFill>
                  <a:blip r:embed="rId8"/>
                  <a:stretch>
                    <a:fillRect r="-869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59590E5-C544-6E4F-BF5A-095BB0D9F8A3}"/>
                    </a:ext>
                  </a:extLst>
                </p:cNvPr>
                <p:cNvSpPr txBox="1"/>
                <p:nvPr/>
              </p:nvSpPr>
              <p:spPr>
                <a:xfrm>
                  <a:off x="4308529" y="2004746"/>
                  <a:ext cx="468823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B59590E5-C544-6E4F-BF5A-095BB0D9F8A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529" y="2004746"/>
                  <a:ext cx="468823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33BE499-DDBE-C741-AED4-344CA7C8F5C8}"/>
                  </a:ext>
                </a:extLst>
              </p:cNvPr>
              <p:cNvSpPr txBox="1"/>
              <p:nvPr/>
            </p:nvSpPr>
            <p:spPr>
              <a:xfrm>
                <a:off x="811568" y="2767400"/>
                <a:ext cx="10557321" cy="5236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  <m:r>
                        <a:rPr lang="en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33BE499-DDBE-C741-AED4-344CA7C8F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68" y="2767400"/>
                <a:ext cx="10557321" cy="523670"/>
              </a:xfrm>
              <a:prstGeom prst="rect">
                <a:avLst/>
              </a:prstGeom>
              <a:blipFill>
                <a:blip r:embed="rId10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BBB44EC-CF29-A047-A99E-E8F346E3A0DE}"/>
              </a:ext>
            </a:extLst>
          </p:cNvPr>
          <p:cNvSpPr txBox="1"/>
          <p:nvPr/>
        </p:nvSpPr>
        <p:spPr>
          <a:xfrm>
            <a:off x="817339" y="3304340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等价于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71C40E-F1E6-1041-BF36-D2A6CB7A99D7}"/>
                  </a:ext>
                </a:extLst>
              </p:cNvPr>
              <p:cNvSpPr txBox="1"/>
              <p:nvPr/>
            </p:nvSpPr>
            <p:spPr>
              <a:xfrm>
                <a:off x="811567" y="3717498"/>
                <a:ext cx="10557321" cy="533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r>
                        <a:rPr lang="en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3471C40E-F1E6-1041-BF36-D2A6CB7A9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67" y="3717498"/>
                <a:ext cx="10557321" cy="533223"/>
              </a:xfrm>
              <a:prstGeom prst="rect">
                <a:avLst/>
              </a:prstGeom>
              <a:blipFill>
                <a:blip r:embed="rId11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32534-A511-B14E-AACE-5E9BE2AF9E59}"/>
                  </a:ext>
                </a:extLst>
              </p:cNvPr>
              <p:cNvSpPr txBox="1"/>
              <p:nvPr/>
            </p:nvSpPr>
            <p:spPr>
              <a:xfrm>
                <a:off x="811567" y="4341985"/>
                <a:ext cx="10300718" cy="833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 err="1">
                    <a:latin typeface="+mn-ea"/>
                  </a:rPr>
                  <a:t>第一步希望判别器输出最大</a:t>
                </a:r>
                <a:r>
                  <a:rPr lang="zh-CN" altLang="en-US" sz="2400" dirty="0">
                    <a:latin typeface="+mn-ea"/>
                  </a:rPr>
                  <a:t>，那么此时固定</a:t>
                </a:r>
                <a14:m>
                  <m:oMath xmlns:m="http://schemas.openxmlformats.org/officeDocument/2006/math">
                    <m:r>
                      <a:rPr lang="en-CN" sz="240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的参数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只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训练</m:t>
                    </m:r>
                    <m:r>
                      <a:rPr lang="en-CN" sz="2400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将判别器的目标函数变换成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</a:rPr>
                  <a:t>积分形式</a:t>
                </a:r>
                <a:r>
                  <a:rPr lang="zh-CN" altLang="en-US" sz="2400" dirty="0">
                    <a:latin typeface="+mn-ea"/>
                  </a:rPr>
                  <a:t>：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532534-A511-B14E-AACE-5E9BE2AF9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67" y="4341985"/>
                <a:ext cx="10300718" cy="833433"/>
              </a:xfrm>
              <a:prstGeom prst="rect">
                <a:avLst/>
              </a:prstGeom>
              <a:blipFill>
                <a:blip r:embed="rId12"/>
                <a:stretch>
                  <a:fillRect l="-861" t="-5970" b="-16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FA10E-936F-C04F-9327-D4EA7A551DA1}"/>
                  </a:ext>
                </a:extLst>
              </p:cNvPr>
              <p:cNvSpPr txBox="1"/>
              <p:nvPr/>
            </p:nvSpPr>
            <p:spPr>
              <a:xfrm>
                <a:off x="2456329" y="5291403"/>
                <a:ext cx="8408136" cy="596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=∫[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func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FA10E-936F-C04F-9327-D4EA7A55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329" y="5291403"/>
                <a:ext cx="8408136" cy="596061"/>
              </a:xfrm>
              <a:prstGeom prst="rect">
                <a:avLst/>
              </a:prstGeom>
              <a:blipFill>
                <a:blip r:embed="rId16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7142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FA10E-936F-C04F-9327-D4EA7A551DA1}"/>
                  </a:ext>
                </a:extLst>
              </p:cNvPr>
              <p:cNvSpPr txBox="1"/>
              <p:nvPr/>
            </p:nvSpPr>
            <p:spPr>
              <a:xfrm>
                <a:off x="2288078" y="1032173"/>
                <a:ext cx="8364534" cy="5960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altLang="zh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altLang="zh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altLang="zh-CN" sz="24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=∫[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func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3FA10E-936F-C04F-9327-D4EA7A551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078" y="1032173"/>
                <a:ext cx="8364534" cy="596061"/>
              </a:xfrm>
              <a:prstGeom prst="rect">
                <a:avLst/>
              </a:prstGeom>
              <a:blipFill>
                <a:blip r:embed="rId3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C1F34-8AAE-2D47-9870-8C0432F527F2}"/>
                  </a:ext>
                </a:extLst>
              </p:cNvPr>
              <p:cNvSpPr txBox="1"/>
              <p:nvPr/>
            </p:nvSpPr>
            <p:spPr>
              <a:xfrm>
                <a:off x="774916" y="1821132"/>
                <a:ext cx="6417398" cy="4635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n-ea"/>
                  </a:rPr>
                  <a:t>要找到一个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N" sz="2400" dirty="0">
                    <a:latin typeface="+mn-ea"/>
                  </a:rPr>
                  <a:t>使得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最大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对其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求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偏导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B8C1F34-8AAE-2D47-9870-8C0432F52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16" y="1821132"/>
                <a:ext cx="6417398" cy="463525"/>
              </a:xfrm>
              <a:prstGeom prst="rect">
                <a:avLst/>
              </a:prstGeom>
              <a:blipFill>
                <a:blip r:embed="rId4"/>
                <a:stretch>
                  <a:fillRect l="-1381" t="-10811" b="-297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9BD40D-61BF-4B40-BA85-796B22D6C6F5}"/>
                  </a:ext>
                </a:extLst>
              </p:cNvPr>
              <p:cNvSpPr txBox="1"/>
              <p:nvPr/>
            </p:nvSpPr>
            <p:spPr>
              <a:xfrm>
                <a:off x="2149651" y="2561665"/>
                <a:ext cx="9100275" cy="7034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40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=∫</m:t>
                      </m:r>
                      <m:f>
                        <m:f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</m:num>
                        <m:den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func>
                            <m:func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func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59BD40D-61BF-4B40-BA85-796B22D6C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651" y="2561665"/>
                <a:ext cx="9100275" cy="703462"/>
              </a:xfrm>
              <a:prstGeom prst="rect">
                <a:avLst/>
              </a:prstGeom>
              <a:blipFill>
                <a:blip r:embed="rId5"/>
                <a:stretch>
                  <a:fillRect t="-3509" b="-14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0F090-D64A-B240-93BE-0873F5A05F29}"/>
                  </a:ext>
                </a:extLst>
              </p:cNvPr>
              <p:cNvSpPr txBox="1"/>
              <p:nvPr/>
            </p:nvSpPr>
            <p:spPr>
              <a:xfrm>
                <a:off x="3402282" y="3483826"/>
                <a:ext cx="5873659" cy="8517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∫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𝑑𝑥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A00F090-D64A-B240-93BE-0873F5A05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82" y="3483826"/>
                <a:ext cx="5873659" cy="851708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7C07E6-7B38-304E-A7A4-0536CDBCD11D}"/>
                  </a:ext>
                </a:extLst>
              </p:cNvPr>
              <p:cNvSpPr txBox="1"/>
              <p:nvPr/>
            </p:nvSpPr>
            <p:spPr>
              <a:xfrm>
                <a:off x="774916" y="4342511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将上式进行变化可得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17C07E6-7B38-304E-A7A4-0536CDBCD1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16" y="4342511"/>
                <a:ext cx="3262432" cy="461665"/>
              </a:xfrm>
              <a:prstGeom prst="rect">
                <a:avLst/>
              </a:prstGeom>
              <a:blipFill>
                <a:blip r:embed="rId7"/>
                <a:stretch>
                  <a:fillRect l="-2713" t="-10526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BAABE-4FEB-2147-B8D4-712B24E2731F}"/>
                  </a:ext>
                </a:extLst>
              </p:cNvPr>
              <p:cNvSpPr txBox="1"/>
              <p:nvPr/>
            </p:nvSpPr>
            <p:spPr>
              <a:xfrm>
                <a:off x="3963610" y="5058413"/>
                <a:ext cx="3228704" cy="90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BAABE-4FEB-2147-B8D4-712B24E27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610" y="5058413"/>
                <a:ext cx="3228704" cy="900375"/>
              </a:xfrm>
              <a:prstGeom prst="rect">
                <a:avLst/>
              </a:prstGeom>
              <a:blipFill>
                <a:blip r:embed="rId8"/>
                <a:stretch>
                  <a:fillRect b="-70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6658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9" grpId="0"/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BAABE-4FEB-2147-B8D4-712B24E2731F}"/>
                  </a:ext>
                </a:extLst>
              </p:cNvPr>
              <p:cNvSpPr txBox="1"/>
              <p:nvPr/>
            </p:nvSpPr>
            <p:spPr>
              <a:xfrm>
                <a:off x="3651300" y="469552"/>
                <a:ext cx="3228704" cy="90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6ABAABE-4FEB-2147-B8D4-712B24E27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300" y="469552"/>
                <a:ext cx="3228704" cy="900375"/>
              </a:xfrm>
              <a:prstGeom prst="rect">
                <a:avLst/>
              </a:prstGeom>
              <a:blipFill>
                <a:blip r:embed="rId3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69A07CD-4A6E-9E4D-835C-DA7D86198278}"/>
              </a:ext>
            </a:extLst>
          </p:cNvPr>
          <p:cNvSpPr txBox="1"/>
          <p:nvPr/>
        </p:nvSpPr>
        <p:spPr>
          <a:xfrm>
            <a:off x="309969" y="1501716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将推导出的公式带入目标函数中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80DE2-2C8A-8543-B3E9-3D827746A567}"/>
                  </a:ext>
                </a:extLst>
              </p:cNvPr>
              <p:cNvSpPr txBox="1"/>
              <p:nvPr/>
            </p:nvSpPr>
            <p:spPr>
              <a:xfrm>
                <a:off x="2476860" y="1994698"/>
                <a:ext cx="4449197" cy="573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CN" sz="2400" dirty="0">
                    <a:effectLst/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80DE2-2C8A-8543-B3E9-3D827746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6860" y="1994698"/>
                <a:ext cx="4449197" cy="573555"/>
              </a:xfrm>
              <a:prstGeom prst="rect">
                <a:avLst/>
              </a:prstGeom>
              <a:blipFill>
                <a:blip r:embed="rId4"/>
                <a:stretch>
                  <a:fillRect l="-284" b="-63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13C01F-A504-5A43-B7DD-94C413D427DC}"/>
                  </a:ext>
                </a:extLst>
              </p:cNvPr>
              <p:cNvSpPr txBox="1"/>
              <p:nvPr/>
            </p:nvSpPr>
            <p:spPr>
              <a:xfrm>
                <a:off x="2149100" y="3483557"/>
                <a:ext cx="8060733" cy="7495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+mn-ea"/>
                  </a:rPr>
                  <a:t>+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13C01F-A504-5A43-B7DD-94C413D42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00" y="3483557"/>
                <a:ext cx="8060733" cy="749501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473B57-D5C0-A149-B411-E75EDB755B05}"/>
                  </a:ext>
                </a:extLst>
              </p:cNvPr>
              <p:cNvSpPr txBox="1"/>
              <p:nvPr/>
            </p:nvSpPr>
            <p:spPr>
              <a:xfrm>
                <a:off x="2073464" y="2808647"/>
                <a:ext cx="6941709" cy="5734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∼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sub>
                      </m:sSub>
                      <m:r>
                        <a:rPr lang="en-CN" sz="24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sty m:val="p"/>
                        </m:rPr>
                        <a:rPr lang="en-CN" sz="240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(1−</m:t>
                      </m:r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N" sz="2400" i="1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9473B57-D5C0-A149-B411-E75EDB755B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3464" y="2808647"/>
                <a:ext cx="6941709" cy="573490"/>
              </a:xfrm>
              <a:prstGeom prst="rect">
                <a:avLst/>
              </a:prstGeom>
              <a:blipFill>
                <a:blip r:embed="rId6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EDA3B61-FA3C-5744-A554-33AEF72262BF}"/>
              </a:ext>
            </a:extLst>
          </p:cNvPr>
          <p:cNvSpPr txBox="1"/>
          <p:nvPr/>
        </p:nvSpPr>
        <p:spPr>
          <a:xfrm>
            <a:off x="309969" y="422630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+mn-ea"/>
              </a:rPr>
              <a:t>做一些简单的变换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248ED-1AE1-1549-AAE9-E69CE1103960}"/>
                  </a:ext>
                </a:extLst>
              </p:cNvPr>
              <p:cNvSpPr txBox="1"/>
              <p:nvPr/>
            </p:nvSpPr>
            <p:spPr>
              <a:xfrm>
                <a:off x="2149100" y="4595632"/>
                <a:ext cx="7841570" cy="9671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f>
                                  <m:f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+mn-ea"/>
                  </a:rPr>
                  <a:t>+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F248ED-1AE1-1549-AAE9-E69CE1103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00" y="4595632"/>
                <a:ext cx="7841570" cy="9671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39C21-E786-514D-9B89-857659CF577F}"/>
                  </a:ext>
                </a:extLst>
              </p:cNvPr>
              <p:cNvSpPr txBox="1"/>
              <p:nvPr/>
            </p:nvSpPr>
            <p:spPr>
              <a:xfrm>
                <a:off x="2149100" y="5420891"/>
                <a:ext cx="9225539" cy="865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+mn-ea"/>
                  </a:rPr>
                  <a:t>+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3E39C21-E786-514D-9B89-857659CF5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9100" y="5420891"/>
                <a:ext cx="9225539" cy="865814"/>
              </a:xfrm>
              <a:prstGeom prst="rect">
                <a:avLst/>
              </a:prstGeom>
              <a:blipFill>
                <a:blip r:embed="rId8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011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58ABF-7F30-384B-A007-461CC63E01D3}"/>
                  </a:ext>
                </a:extLst>
              </p:cNvPr>
              <p:cNvSpPr txBox="1"/>
              <p:nvPr/>
            </p:nvSpPr>
            <p:spPr>
              <a:xfrm>
                <a:off x="1207682" y="1045855"/>
                <a:ext cx="4449197" cy="573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CN" sz="2400" dirty="0">
                    <a:effectLst/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4258ABF-7F30-384B-A007-461CC63E0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7682" y="1045855"/>
                <a:ext cx="4449197" cy="573555"/>
              </a:xfrm>
              <a:prstGeom prst="rect">
                <a:avLst/>
              </a:prstGeom>
              <a:blipFill>
                <a:blip r:embed="rId3"/>
                <a:stretch>
                  <a:fillRect l="-285"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01FF85-3E2C-EC41-845E-4AD47B3E2625}"/>
                  </a:ext>
                </a:extLst>
              </p:cNvPr>
              <p:cNvSpPr txBox="1"/>
              <p:nvPr/>
            </p:nvSpPr>
            <p:spPr>
              <a:xfrm>
                <a:off x="5076155" y="257773"/>
                <a:ext cx="6955302" cy="68089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latin typeface="+mn-ea"/>
                  </a:rPr>
                  <a:t>KL</a:t>
                </a:r>
                <a:r>
                  <a:rPr lang="zh-CN" altLang="en-US" sz="2400" dirty="0">
                    <a:latin typeface="+mn-ea"/>
                  </a:rPr>
                  <a:t>散度（相对熵）：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E01FF85-3E2C-EC41-845E-4AD47B3E26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155" y="257773"/>
                <a:ext cx="6955302" cy="680892"/>
              </a:xfrm>
              <a:prstGeom prst="rect">
                <a:avLst/>
              </a:prstGeom>
              <a:blipFill>
                <a:blip r:embed="rId4"/>
                <a:stretch>
                  <a:fillRect l="-1273" b="-53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919054-B085-AB4F-AFBD-0DE01D7EA3FD}"/>
                  </a:ext>
                </a:extLst>
              </p:cNvPr>
              <p:cNvSpPr txBox="1"/>
              <p:nvPr/>
            </p:nvSpPr>
            <p:spPr>
              <a:xfrm>
                <a:off x="986722" y="1896833"/>
                <a:ext cx="9225539" cy="8658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𝑙𝑜𝑔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𝑑𝑎𝑡𝑎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zh-CN" sz="2400" dirty="0">
                    <a:latin typeface="+mn-ea"/>
                  </a:rPr>
                  <a:t>+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[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]⁡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1919054-B085-AB4F-AFBD-0DE01D7EA3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722" y="1896833"/>
                <a:ext cx="9225539" cy="865814"/>
              </a:xfrm>
              <a:prstGeom prst="rect">
                <a:avLst/>
              </a:prstGeom>
              <a:blipFill>
                <a:blip r:embed="rId5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F1B88F-4E96-B244-9555-12ADE729A4F9}"/>
                  </a:ext>
                </a:extLst>
              </p:cNvPr>
              <p:cNvSpPr txBox="1"/>
              <p:nvPr/>
            </p:nvSpPr>
            <p:spPr>
              <a:xfrm>
                <a:off x="855368" y="2836026"/>
                <a:ext cx="10219272" cy="817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4F1B88F-4E96-B244-9555-12ADE729A4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68" y="2836026"/>
                <a:ext cx="10219272" cy="817660"/>
              </a:xfrm>
              <a:prstGeom prst="rect">
                <a:avLst/>
              </a:prstGeom>
              <a:blipFill>
                <a:blip r:embed="rId6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85D9BC-C374-F54D-9889-EC8410909735}"/>
                  </a:ext>
                </a:extLst>
              </p:cNvPr>
              <p:cNvSpPr txBox="1"/>
              <p:nvPr/>
            </p:nvSpPr>
            <p:spPr>
              <a:xfrm>
                <a:off x="878236" y="3726247"/>
                <a:ext cx="152477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385D9BC-C374-F54D-9889-EC8410909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236" y="3726247"/>
                <a:ext cx="1524776" cy="461665"/>
              </a:xfrm>
              <a:prstGeom prst="rect">
                <a:avLst/>
              </a:prstGeom>
              <a:blipFill>
                <a:blip r:embed="rId7"/>
                <a:stretch>
                  <a:fillRect r="-826"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C03B8B-0C67-CB40-9C4A-8CE64F54F6B0}"/>
                  </a:ext>
                </a:extLst>
              </p:cNvPr>
              <p:cNvSpPr txBox="1"/>
              <p:nvPr/>
            </p:nvSpPr>
            <p:spPr>
              <a:xfrm>
                <a:off x="855368" y="4372840"/>
                <a:ext cx="5283882" cy="663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400" dirty="0">
                    <a:latin typeface="+mn-ea"/>
                  </a:rPr>
                  <a:t>当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时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成立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i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C03B8B-0C67-CB40-9C4A-8CE64F54F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68" y="4372840"/>
                <a:ext cx="5283882" cy="663900"/>
              </a:xfrm>
              <a:prstGeom prst="rect">
                <a:avLst/>
              </a:prstGeom>
              <a:blipFill>
                <a:blip r:embed="rId8"/>
                <a:stretch>
                  <a:fillRect l="-1679" b="-94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5D704B-D5E4-2C44-9B5A-3E8F0A2F1456}"/>
                  </a:ext>
                </a:extLst>
              </p:cNvPr>
              <p:cNvSpPr txBox="1"/>
              <p:nvPr/>
            </p:nvSpPr>
            <p:spPr>
              <a:xfrm>
                <a:off x="2985406" y="5415120"/>
                <a:ext cx="6307689" cy="717119"/>
              </a:xfrm>
              <a:prstGeom prst="rect">
                <a:avLst/>
              </a:prstGeom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CN" sz="2400" b="1" dirty="0">
                    <a:solidFill>
                      <a:srgbClr val="C00000"/>
                    </a:solidFill>
                    <a:latin typeface="+mn-ea"/>
                  </a:rPr>
                  <a:t>最优</a:t>
                </a:r>
                <a:r>
                  <a:rPr lang="en-US" altLang="zh-CN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  <m:sup>
                        <m:r>
                          <a:rPr lang="zh-CN" alt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𝒂𝒕𝒂</m:t>
                        </m:r>
                      </m:sub>
                    </m:sSub>
                  </m:oMath>
                </a14:m>
                <a:r>
                  <a:rPr lang="en-US" altLang="zh-CN" sz="2400" b="1" dirty="0">
                    <a:solidFill>
                      <a:srgbClr val="C00000"/>
                    </a:solidFill>
                    <a:latin typeface="+mn-ea"/>
                  </a:rPr>
                  <a:t>,</a:t>
                </a:r>
                <a:r>
                  <a:rPr lang="zh-CN" altLang="en-US" sz="2400" b="1" dirty="0">
                    <a:solidFill>
                      <a:srgbClr val="C00000"/>
                    </a:solidFill>
                    <a:latin typeface="+mn-ea"/>
                  </a:rPr>
                  <a:t>  此时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zh-CN" altLang="en-US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𝒅𝒂𝒕𝒂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𝒅𝒂𝒕𝒂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400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CN" sz="2400" b="1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5D704B-D5E4-2C44-9B5A-3E8F0A2F1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406" y="5415120"/>
                <a:ext cx="6307689" cy="7171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491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/>
      <p:bldP spid="18" grpId="0"/>
      <p:bldP spid="2" grpId="0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80DE2-2C8A-8543-B3E9-3D827746A567}"/>
                  </a:ext>
                </a:extLst>
              </p:cNvPr>
              <p:cNvSpPr txBox="1"/>
              <p:nvPr/>
            </p:nvSpPr>
            <p:spPr>
              <a:xfrm>
                <a:off x="1269252" y="906121"/>
                <a:ext cx="4449197" cy="573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4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CN" sz="2400" dirty="0">
                    <a:effectLst/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3C80DE2-2C8A-8543-B3E9-3D827746A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252" y="906121"/>
                <a:ext cx="4449197" cy="573555"/>
              </a:xfrm>
              <a:prstGeom prst="rect">
                <a:avLst/>
              </a:prstGeom>
              <a:blipFill>
                <a:blip r:embed="rId3"/>
                <a:stretch>
                  <a:fillRect l="-284" b="-65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1CAF4C-3E9E-9741-AF6E-384E3B479D5A}"/>
                  </a:ext>
                </a:extLst>
              </p:cNvPr>
              <p:cNvSpPr txBox="1"/>
              <p:nvPr/>
            </p:nvSpPr>
            <p:spPr>
              <a:xfrm>
                <a:off x="5236698" y="70669"/>
                <a:ext cx="6955302" cy="68089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l"/>
                <a:r>
                  <a:rPr lang="en-US" altLang="zh-CN" sz="2400" dirty="0">
                    <a:latin typeface="+mn-ea"/>
                  </a:rPr>
                  <a:t>KL</a:t>
                </a:r>
                <a:r>
                  <a:rPr lang="zh-CN" altLang="en-US" sz="2400" dirty="0">
                    <a:latin typeface="+mn-ea"/>
                  </a:rPr>
                  <a:t>散度（相对熵）：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=∫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𝑑𝑥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C1CAF4C-3E9E-9741-AF6E-384E3B479D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698" y="70669"/>
                <a:ext cx="6955302" cy="680892"/>
              </a:xfrm>
              <a:prstGeom prst="rect">
                <a:avLst/>
              </a:prstGeom>
              <a:blipFill>
                <a:blip r:embed="rId4"/>
                <a:stretch>
                  <a:fillRect l="-1273" b="-54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7EED1D-7868-0540-898D-AA8D7927155D}"/>
                  </a:ext>
                </a:extLst>
              </p:cNvPr>
              <p:cNvSpPr txBox="1"/>
              <p:nvPr/>
            </p:nvSpPr>
            <p:spPr>
              <a:xfrm>
                <a:off x="851219" y="1676634"/>
                <a:ext cx="10219272" cy="817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4+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KL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07EED1D-7868-0540-898D-AA8D79271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" y="1676634"/>
                <a:ext cx="10219272" cy="817660"/>
              </a:xfrm>
              <a:prstGeom prst="rect">
                <a:avLst/>
              </a:prstGeom>
              <a:blipFill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4CBAE8-99CA-D44A-A000-257317B8CE16}"/>
                  </a:ext>
                </a:extLst>
              </p:cNvPr>
              <p:cNvSpPr txBox="1"/>
              <p:nvPr/>
            </p:nvSpPr>
            <p:spPr>
              <a:xfrm>
                <a:off x="4703090" y="2670460"/>
                <a:ext cx="7488910" cy="645048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散度：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𝐽𝑆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4CBAE8-99CA-D44A-A000-257317B8C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090" y="2670460"/>
                <a:ext cx="7488910" cy="645048"/>
              </a:xfrm>
              <a:prstGeom prst="rect">
                <a:avLst/>
              </a:prstGeom>
              <a:blipFill>
                <a:blip r:embed="rId6"/>
                <a:stretch>
                  <a:fillRect l="-1354" b="-566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411CD9-604D-DD4B-925E-AC11E3190772}"/>
                  </a:ext>
                </a:extLst>
              </p:cNvPr>
              <p:cNvSpPr txBox="1"/>
              <p:nvPr/>
            </p:nvSpPr>
            <p:spPr>
              <a:xfrm>
                <a:off x="851219" y="3656380"/>
                <a:ext cx="6383671" cy="817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4+2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JS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C411CD9-604D-DD4B-925E-AC11E31907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19" y="3656380"/>
                <a:ext cx="6383671" cy="817660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B6A170C7-8DF4-1D4D-A415-81D70412F978}"/>
              </a:ext>
            </a:extLst>
          </p:cNvPr>
          <p:cNvSpPr txBox="1"/>
          <p:nvPr/>
        </p:nvSpPr>
        <p:spPr>
          <a:xfrm>
            <a:off x="652170" y="4989130"/>
            <a:ext cx="10847572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latin typeface="+mn-ea"/>
              </a:rPr>
              <a:t>生成器最小化</a:t>
            </a:r>
            <a:r>
              <a:rPr lang="en-US" altLang="zh-CN" sz="2400" dirty="0" err="1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的目标函数就是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最小化真实分布与生成分布之间的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JS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散度</a:t>
            </a:r>
            <a:r>
              <a:rPr lang="zh-CN" altLang="en-US" sz="2400" dirty="0">
                <a:latin typeface="+mn-ea"/>
              </a:rPr>
              <a:t>，即最小化两个分布的相对熵。</a:t>
            </a:r>
            <a:endParaRPr lang="en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09510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" y="0"/>
            <a:ext cx="12192001" cy="6858000"/>
          </a:xfrm>
          <a:prstGeom prst="rect">
            <a:avLst/>
          </a:prstGeom>
        </p:spPr>
      </p:pic>
      <p:sp>
        <p:nvSpPr>
          <p:cNvPr id="4" name="矩形 28"/>
          <p:cNvSpPr/>
          <p:nvPr/>
        </p:nvSpPr>
        <p:spPr bwMode="auto">
          <a:xfrm>
            <a:off x="2203" y="2611341"/>
            <a:ext cx="4836318" cy="171195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9" tIns="60944" rIns="121889" bIns="60944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702" y="2801518"/>
            <a:ext cx="1562256" cy="94384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5299" kern="0" spc="-20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82941" y="3567616"/>
            <a:ext cx="2183997" cy="53848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algn="ctr"/>
            <a:r>
              <a:rPr lang="en-US" altLang="zh-CN" sz="26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725156" y="1220754"/>
            <a:ext cx="622865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itchFamily="34" charset="0"/>
              </a:rPr>
              <a:t>01</a:t>
            </a:r>
            <a:endParaRPr lang="zh-CN" altLang="en-US" sz="3200" b="1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6398" y="2473265"/>
            <a:ext cx="672557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Impact" pitchFamily="34" charset="0"/>
              </a:rPr>
              <a:t>02</a:t>
            </a:r>
            <a:endParaRPr lang="zh-CN" altLang="en-US" sz="320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29806" y="3621022"/>
            <a:ext cx="683779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>
                <a:solidFill>
                  <a:schemeClr val="accent1"/>
                </a:solidFill>
                <a:latin typeface="Impact" pitchFamily="34" charset="0"/>
              </a:rPr>
              <a:t>03</a:t>
            </a:r>
            <a:endParaRPr lang="zh-CN" altLang="en-US" sz="320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60335" y="5744469"/>
            <a:ext cx="685381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itchFamily="34" charset="0"/>
              </a:rPr>
              <a:t>05</a:t>
            </a:r>
            <a:endParaRPr lang="zh-CN" altLang="en-US" sz="3200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2756" y="3073012"/>
            <a:ext cx="1887634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为人师表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5A54A2-A7B5-2849-8671-1B085C018640}"/>
              </a:ext>
            </a:extLst>
          </p:cNvPr>
          <p:cNvSpPr txBox="1"/>
          <p:nvPr/>
        </p:nvSpPr>
        <p:spPr bwMode="auto">
          <a:xfrm>
            <a:off x="501919" y="373301"/>
            <a:ext cx="7740198" cy="738631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4000" b="1" ker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第八章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：生成对抗网络（</a:t>
            </a:r>
            <a:r>
              <a:rPr lang="en-US" altLang="zh-CN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GAN</a:t>
            </a: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76ADE-4539-B449-BACA-338CAC30E441}"/>
              </a:ext>
            </a:extLst>
          </p:cNvPr>
          <p:cNvSpPr txBox="1"/>
          <p:nvPr/>
        </p:nvSpPr>
        <p:spPr>
          <a:xfrm>
            <a:off x="4838521" y="1327893"/>
            <a:ext cx="44390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3200" b="1" dirty="0">
                <a:solidFill>
                  <a:schemeClr val="accent1"/>
                </a:solidFill>
                <a:latin typeface="+mn-ea"/>
              </a:rPr>
              <a:t>GAN的结构与算法介绍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87221B-2D35-9342-87DF-33AAF1A91FAB}"/>
              </a:ext>
            </a:extLst>
          </p:cNvPr>
          <p:cNvSpPr txBox="1"/>
          <p:nvPr/>
        </p:nvSpPr>
        <p:spPr>
          <a:xfrm>
            <a:off x="5681395" y="257917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3200" b="1" dirty="0">
                <a:solidFill>
                  <a:schemeClr val="accent1"/>
                </a:solidFill>
                <a:latin typeface="+mn-ea"/>
              </a:rPr>
              <a:t>目标函数的构造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211474-64BE-5045-8C19-357AF9BD76BA}"/>
              </a:ext>
            </a:extLst>
          </p:cNvPr>
          <p:cNvSpPr txBox="1"/>
          <p:nvPr/>
        </p:nvSpPr>
        <p:spPr>
          <a:xfrm>
            <a:off x="6333863" y="372317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3200" b="1" dirty="0">
                <a:solidFill>
                  <a:schemeClr val="accent1"/>
                </a:solidFill>
                <a:latin typeface="+mn-ea"/>
              </a:rPr>
              <a:t>全局最优解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E9894-D083-DD46-8A08-1685FEC631A7}"/>
              </a:ext>
            </a:extLst>
          </p:cNvPr>
          <p:cNvSpPr txBox="1"/>
          <p:nvPr/>
        </p:nvSpPr>
        <p:spPr>
          <a:xfrm>
            <a:off x="7343010" y="5866238"/>
            <a:ext cx="23871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GAN</a:t>
            </a:r>
            <a:r>
              <a:rPr lang="zh-CN" altLang="en-US" sz="3200" b="1" dirty="0">
                <a:solidFill>
                  <a:schemeClr val="accent1"/>
                </a:solidFill>
                <a:latin typeface="+mn-ea"/>
              </a:rPr>
              <a:t>的改进</a:t>
            </a:r>
            <a:endParaRPr lang="en-CN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1F922A1-159C-DC40-A6AB-9397B815CE55}"/>
              </a:ext>
            </a:extLst>
          </p:cNvPr>
          <p:cNvSpPr txBox="1"/>
          <p:nvPr/>
        </p:nvSpPr>
        <p:spPr>
          <a:xfrm>
            <a:off x="5609039" y="4679368"/>
            <a:ext cx="670955" cy="61552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3200" dirty="0">
                <a:solidFill>
                  <a:schemeClr val="accent1"/>
                </a:solidFill>
                <a:latin typeface="Impact" pitchFamily="34" charset="0"/>
              </a:rPr>
              <a:t>04</a:t>
            </a:r>
            <a:endParaRPr lang="zh-CN" altLang="en-US" sz="3200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34BBB6-B49B-BD4B-8CAF-6EA44E083FDC}"/>
              </a:ext>
            </a:extLst>
          </p:cNvPr>
          <p:cNvSpPr txBox="1"/>
          <p:nvPr/>
        </p:nvSpPr>
        <p:spPr>
          <a:xfrm>
            <a:off x="6830049" y="4794704"/>
            <a:ext cx="3207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GAN</a:t>
            </a:r>
            <a:r>
              <a:rPr lang="zh-CN" altLang="en-US" sz="3200" b="1" dirty="0">
                <a:solidFill>
                  <a:schemeClr val="accent1"/>
                </a:solidFill>
                <a:latin typeface="+mn-ea"/>
              </a:rPr>
              <a:t>的训练过程</a:t>
            </a:r>
            <a:endParaRPr lang="en-CN" sz="3200" b="1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674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zh-CN" altLang="en-CN" dirty="0"/>
              <a:t>全局</a:t>
            </a:r>
            <a:r>
              <a:rPr lang="zh-CN" altLang="en-US" dirty="0"/>
              <a:t>最优解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5F3DE6-6738-2F4E-8DE0-4761EEB78720}"/>
              </a:ext>
            </a:extLst>
          </p:cNvPr>
          <p:cNvCxnSpPr>
            <a:cxnSpLocks/>
          </p:cNvCxnSpPr>
          <p:nvPr/>
        </p:nvCxnSpPr>
        <p:spPr>
          <a:xfrm>
            <a:off x="621056" y="5517396"/>
            <a:ext cx="55290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B21615-92E6-7849-94B0-18C90C8A4385}"/>
              </a:ext>
            </a:extLst>
          </p:cNvPr>
          <p:cNvCxnSpPr>
            <a:cxnSpLocks/>
          </p:cNvCxnSpPr>
          <p:nvPr/>
        </p:nvCxnSpPr>
        <p:spPr>
          <a:xfrm flipV="1">
            <a:off x="3059456" y="2886559"/>
            <a:ext cx="0" cy="297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C2650E-DEAF-CD40-9ED6-380FC4364561}"/>
                  </a:ext>
                </a:extLst>
              </p:cNvPr>
              <p:cNvSpPr txBox="1"/>
              <p:nvPr/>
            </p:nvSpPr>
            <p:spPr>
              <a:xfrm>
                <a:off x="2330121" y="2398134"/>
                <a:ext cx="145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C2650E-DEAF-CD40-9ED6-380FC43645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0121" y="2398134"/>
                <a:ext cx="14586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Freeform 20">
            <a:extLst>
              <a:ext uri="{FF2B5EF4-FFF2-40B4-BE49-F238E27FC236}">
                <a16:creationId xmlns:a16="http://schemas.microsoft.com/office/drawing/2014/main" id="{581984F2-BF81-4641-AA0F-33BFAE2901AC}"/>
              </a:ext>
            </a:extLst>
          </p:cNvPr>
          <p:cNvSpPr/>
          <p:nvPr/>
        </p:nvSpPr>
        <p:spPr>
          <a:xfrm>
            <a:off x="658528" y="3059015"/>
            <a:ext cx="5176434" cy="2299602"/>
          </a:xfrm>
          <a:custGeom>
            <a:avLst/>
            <a:gdLst>
              <a:gd name="connsiteX0" fmla="*/ 0 w 5176434"/>
              <a:gd name="connsiteY0" fmla="*/ 1838449 h 2299602"/>
              <a:gd name="connsiteX1" fmla="*/ 433952 w 5176434"/>
              <a:gd name="connsiteY1" fmla="*/ 1419995 h 2299602"/>
              <a:gd name="connsiteX2" fmla="*/ 836908 w 5176434"/>
              <a:gd name="connsiteY2" fmla="*/ 2163913 h 2299602"/>
              <a:gd name="connsiteX3" fmla="*/ 1177871 w 5176434"/>
              <a:gd name="connsiteY3" fmla="*/ 1388998 h 2299602"/>
              <a:gd name="connsiteX4" fmla="*/ 1735810 w 5176434"/>
              <a:gd name="connsiteY4" fmla="*/ 1125527 h 2299602"/>
              <a:gd name="connsiteX5" fmla="*/ 2092271 w 5176434"/>
              <a:gd name="connsiteY5" fmla="*/ 2163913 h 2299602"/>
              <a:gd name="connsiteX6" fmla="*/ 2805193 w 5176434"/>
              <a:gd name="connsiteY6" fmla="*/ 2055425 h 2299602"/>
              <a:gd name="connsiteX7" fmla="*/ 3502617 w 5176434"/>
              <a:gd name="connsiteY7" fmla="*/ 56144 h 2299602"/>
              <a:gd name="connsiteX8" fmla="*/ 4200041 w 5176434"/>
              <a:gd name="connsiteY8" fmla="*/ 536591 h 2299602"/>
              <a:gd name="connsiteX9" fmla="*/ 4695986 w 5176434"/>
              <a:gd name="connsiteY9" fmla="*/ 366110 h 2299602"/>
              <a:gd name="connsiteX10" fmla="*/ 5176434 w 5176434"/>
              <a:gd name="connsiteY10" fmla="*/ 2024429 h 22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76434" h="2299602">
                <a:moveTo>
                  <a:pt x="0" y="1838449"/>
                </a:moveTo>
                <a:cubicBezTo>
                  <a:pt x="147233" y="1602100"/>
                  <a:pt x="294467" y="1365751"/>
                  <a:pt x="433952" y="1419995"/>
                </a:cubicBezTo>
                <a:cubicBezTo>
                  <a:pt x="573437" y="1474239"/>
                  <a:pt x="712922" y="2169079"/>
                  <a:pt x="836908" y="2163913"/>
                </a:cubicBezTo>
                <a:cubicBezTo>
                  <a:pt x="960895" y="2158747"/>
                  <a:pt x="1028054" y="1562062"/>
                  <a:pt x="1177871" y="1388998"/>
                </a:cubicBezTo>
                <a:cubicBezTo>
                  <a:pt x="1327688" y="1215934"/>
                  <a:pt x="1583410" y="996375"/>
                  <a:pt x="1735810" y="1125527"/>
                </a:cubicBezTo>
                <a:cubicBezTo>
                  <a:pt x="1888210" y="1254679"/>
                  <a:pt x="1914041" y="2008930"/>
                  <a:pt x="2092271" y="2163913"/>
                </a:cubicBezTo>
                <a:cubicBezTo>
                  <a:pt x="2270501" y="2318896"/>
                  <a:pt x="2570135" y="2406720"/>
                  <a:pt x="2805193" y="2055425"/>
                </a:cubicBezTo>
                <a:cubicBezTo>
                  <a:pt x="3040251" y="1704130"/>
                  <a:pt x="3270142" y="309283"/>
                  <a:pt x="3502617" y="56144"/>
                </a:cubicBezTo>
                <a:cubicBezTo>
                  <a:pt x="3735092" y="-196995"/>
                  <a:pt x="4001146" y="484930"/>
                  <a:pt x="4200041" y="536591"/>
                </a:cubicBezTo>
                <a:cubicBezTo>
                  <a:pt x="4398936" y="588252"/>
                  <a:pt x="4533254" y="118137"/>
                  <a:pt x="4695986" y="366110"/>
                </a:cubicBezTo>
                <a:cubicBezTo>
                  <a:pt x="4858718" y="614083"/>
                  <a:pt x="5017576" y="1319256"/>
                  <a:pt x="5176434" y="2024429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067C61B-68A3-B648-B592-4E8A266AFD9C}"/>
              </a:ext>
            </a:extLst>
          </p:cNvPr>
          <p:cNvSpPr/>
          <p:nvPr/>
        </p:nvSpPr>
        <p:spPr>
          <a:xfrm>
            <a:off x="4152741" y="2937953"/>
            <a:ext cx="216976" cy="2421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8A1722C-75EA-4A40-B6E3-746CAEC2C664}"/>
              </a:ext>
            </a:extLst>
          </p:cNvPr>
          <p:cNvCxnSpPr>
            <a:stCxn id="22" idx="4"/>
          </p:cNvCxnSpPr>
          <p:nvPr/>
        </p:nvCxnSpPr>
        <p:spPr>
          <a:xfrm>
            <a:off x="4261229" y="3180077"/>
            <a:ext cx="0" cy="2337319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151385-9C8A-A849-B286-BAD3DA6DB467}"/>
                  </a:ext>
                </a:extLst>
              </p:cNvPr>
              <p:cNvSpPr txBox="1"/>
              <p:nvPr/>
            </p:nvSpPr>
            <p:spPr>
              <a:xfrm>
                <a:off x="3788790" y="5517396"/>
                <a:ext cx="10493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1151385-9C8A-A849-B286-BAD3DA6DB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790" y="5517396"/>
                <a:ext cx="10493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E76190-2F71-9843-82DF-768779111157}"/>
                  </a:ext>
                </a:extLst>
              </p:cNvPr>
              <p:cNvSpPr txBox="1"/>
              <p:nvPr/>
            </p:nvSpPr>
            <p:spPr>
              <a:xfrm>
                <a:off x="4404766" y="2676343"/>
                <a:ext cx="16001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1E76190-2F71-9843-82DF-768779111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4766" y="2676343"/>
                <a:ext cx="16001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7C6CD899-D55C-1B4A-9F5D-FBD5C0D3920A}"/>
              </a:ext>
            </a:extLst>
          </p:cNvPr>
          <p:cNvSpPr txBox="1"/>
          <p:nvPr/>
        </p:nvSpPr>
        <p:spPr>
          <a:xfrm>
            <a:off x="592192" y="1594849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+mn-ea"/>
              </a:rPr>
              <a:t>图像化理解刚才的结果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FD9711-7B9B-4145-99B6-72046E79B733}"/>
                  </a:ext>
                </a:extLst>
              </p:cNvPr>
              <p:cNvSpPr txBox="1"/>
              <p:nvPr/>
            </p:nvSpPr>
            <p:spPr>
              <a:xfrm>
                <a:off x="6307401" y="1825681"/>
                <a:ext cx="5964808" cy="45252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N" sz="2400" dirty="0">
                    <a:latin typeface="+mn-ea"/>
                  </a:rPr>
                  <a:t>对判别器而言</a:t>
                </a:r>
                <a:r>
                  <a:rPr lang="zh-CN" altLang="en-US" sz="2400" dirty="0">
                    <a:latin typeface="+mn-ea"/>
                  </a:rPr>
                  <a:t>，目标函数是最大化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+mn-ea"/>
                  </a:rPr>
                  <a:t>，找到左图函数的最高点，对应的判别器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为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 err="1">
                    <a:latin typeface="+mn-ea"/>
                  </a:rPr>
                  <a:t>带入生成器目标函数</a:t>
                </a:r>
                <a:r>
                  <a:rPr lang="zh-CN" altLang="en-US" sz="2400" dirty="0">
                    <a:latin typeface="+mn-ea"/>
                  </a:rPr>
                  <a:t>，得到此时的高度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该高度表示生成分布与真实分布的</a:t>
                </a:r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</a:t>
                </a:r>
                <a:endParaRPr lang="en-US" altLang="zh-CN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+mn-ea"/>
                  </a:rPr>
                  <a:t>对生成器而言，目标就是训练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最小化这个</a:t>
                </a:r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散度。</a:t>
                </a:r>
                <a:endParaRPr lang="en-US" sz="2400" dirty="0">
                  <a:latin typeface="+mn-ea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2FD9711-7B9B-4145-99B6-72046E79B7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01" y="1825681"/>
                <a:ext cx="5964808" cy="4525213"/>
              </a:xfrm>
              <a:prstGeom prst="rect">
                <a:avLst/>
              </a:prstGeom>
              <a:blipFill>
                <a:blip r:embed="rId6"/>
                <a:stretch>
                  <a:fillRect l="-1274" t="-1117" r="-12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938BB86-1400-BE4A-9F5B-9C36C8D8A207}"/>
              </a:ext>
            </a:extLst>
          </p:cNvPr>
          <p:cNvCxnSpPr/>
          <p:nvPr/>
        </p:nvCxnSpPr>
        <p:spPr>
          <a:xfrm flipH="1">
            <a:off x="4313465" y="2216258"/>
            <a:ext cx="524675" cy="4600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8FB20BA-C90F-9E4E-A225-2B7E8B0F51C4}"/>
              </a:ext>
            </a:extLst>
          </p:cNvPr>
          <p:cNvSpPr txBox="1"/>
          <p:nvPr/>
        </p:nvSpPr>
        <p:spPr>
          <a:xfrm>
            <a:off x="4834264" y="2003031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JS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散度</a:t>
            </a:r>
            <a:endParaRPr lang="en-CN" b="1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7BC871-7F46-5545-BD2B-5CC7AFF3BA72}"/>
                  </a:ext>
                </a:extLst>
              </p:cNvPr>
              <p:cNvSpPr txBox="1"/>
              <p:nvPr/>
            </p:nvSpPr>
            <p:spPr>
              <a:xfrm>
                <a:off x="1351423" y="830525"/>
                <a:ext cx="6098582" cy="599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4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func>
                              <m:funcPr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GB" sz="240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lim>
                                </m:limLow>
                              </m:fName>
                              <m:e>
                                <m:func>
                                  <m:funcPr>
                                    <m:ctrlPr>
                                      <a:rPr lang="en-GB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lang="en-GB" sz="2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GB" sz="2400" i="0" smtClean="0">
                                            <a:latin typeface="Cambria Math" panose="02040503050406030204" pitchFamily="18" charset="0"/>
                                          </a:rPr>
                                          <m:t>max</m:t>
                                        </m:r>
                                      </m:e>
                                      <m:lim>
                                        <m:r>
                                          <a:rPr lang="en-US" altLang="zh-CN" sz="2400" b="0" i="1" smtClean="0">
                                            <a:latin typeface="Cambria Math" panose="02040503050406030204" pitchFamily="18" charset="0"/>
                                          </a:rPr>
                                          <m:t>𝐷</m:t>
                                        </m:r>
                                      </m:lim>
                                    </m:limLow>
                                  </m:fName>
                                  <m:e>
                                    <m:sSub>
                                      <m:sSubPr>
                                        <m:ctrlP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𝑑𝑎𝑡𝑎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sub>
                                    </m:sSub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𝑙𝑜𝑔𝐷</m:t>
                                        </m:r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𝐸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∼</m:t>
                                        </m:r>
                                        <m:sSub>
                                          <m:sSub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𝑃</m:t>
                                            </m:r>
                                          </m:e>
                                          <m:sub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b>
                                        </m:sSub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b>
                                    </m:sSub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CN" sz="240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(1−</m:t>
                                    </m:r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𝐺</m:t>
                                        </m:r>
                                        <m:d>
                                          <m:dPr>
                                            <m:ctrlP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CN" sz="240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</m:d>
                                      </m:e>
                                    </m:d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)]</m:t>
                                    </m:r>
                                  </m:e>
                                </m:func>
                              </m:e>
                            </m:func>
                          </m:e>
                        </m:func>
                      </m:e>
                    </m:func>
                  </m:oMath>
                </a14:m>
                <a:r>
                  <a:rPr lang="en-CN" sz="2400" dirty="0">
                    <a:effectLst/>
                  </a:rPr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27BC871-7F46-5545-BD2B-5CC7AFF3B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423" y="830525"/>
                <a:ext cx="6098582" cy="599972"/>
              </a:xfrm>
              <a:prstGeom prst="rect">
                <a:avLst/>
              </a:prstGeom>
              <a:blipFill>
                <a:blip r:embed="rId7"/>
                <a:stretch>
                  <a:fillRect l="-208" r="-72765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247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9503A6D-C789-0C46-BC28-0367FB0D0540}"/>
              </a:ext>
            </a:extLst>
          </p:cNvPr>
          <p:cNvCxnSpPr>
            <a:cxnSpLocks/>
          </p:cNvCxnSpPr>
          <p:nvPr/>
        </p:nvCxnSpPr>
        <p:spPr>
          <a:xfrm>
            <a:off x="712108" y="5315918"/>
            <a:ext cx="55290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3D90DF7-E5D4-D04F-9FCA-03DEF1AC09B6}"/>
              </a:ext>
            </a:extLst>
          </p:cNvPr>
          <p:cNvCxnSpPr>
            <a:cxnSpLocks/>
          </p:cNvCxnSpPr>
          <p:nvPr/>
        </p:nvCxnSpPr>
        <p:spPr>
          <a:xfrm flipV="1">
            <a:off x="3150508" y="2685081"/>
            <a:ext cx="0" cy="297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64FF02-0FC8-514E-9D3F-B6947F1145C8}"/>
                  </a:ext>
                </a:extLst>
              </p:cNvPr>
              <p:cNvSpPr txBox="1"/>
              <p:nvPr/>
            </p:nvSpPr>
            <p:spPr>
              <a:xfrm>
                <a:off x="2421173" y="2196656"/>
                <a:ext cx="145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D64FF02-0FC8-514E-9D3F-B6947F114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1173" y="2196656"/>
                <a:ext cx="14586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>
            <a:extLst>
              <a:ext uri="{FF2B5EF4-FFF2-40B4-BE49-F238E27FC236}">
                <a16:creationId xmlns:a16="http://schemas.microsoft.com/office/drawing/2014/main" id="{3550BD25-8BEC-8441-B342-43BB1894BC9B}"/>
              </a:ext>
            </a:extLst>
          </p:cNvPr>
          <p:cNvSpPr/>
          <p:nvPr/>
        </p:nvSpPr>
        <p:spPr>
          <a:xfrm>
            <a:off x="749580" y="2857537"/>
            <a:ext cx="5176434" cy="2299602"/>
          </a:xfrm>
          <a:custGeom>
            <a:avLst/>
            <a:gdLst>
              <a:gd name="connsiteX0" fmla="*/ 0 w 5176434"/>
              <a:gd name="connsiteY0" fmla="*/ 1838449 h 2299602"/>
              <a:gd name="connsiteX1" fmla="*/ 433952 w 5176434"/>
              <a:gd name="connsiteY1" fmla="*/ 1419995 h 2299602"/>
              <a:gd name="connsiteX2" fmla="*/ 836908 w 5176434"/>
              <a:gd name="connsiteY2" fmla="*/ 2163913 h 2299602"/>
              <a:gd name="connsiteX3" fmla="*/ 1177871 w 5176434"/>
              <a:gd name="connsiteY3" fmla="*/ 1388998 h 2299602"/>
              <a:gd name="connsiteX4" fmla="*/ 1735810 w 5176434"/>
              <a:gd name="connsiteY4" fmla="*/ 1125527 h 2299602"/>
              <a:gd name="connsiteX5" fmla="*/ 2092271 w 5176434"/>
              <a:gd name="connsiteY5" fmla="*/ 2163913 h 2299602"/>
              <a:gd name="connsiteX6" fmla="*/ 2805193 w 5176434"/>
              <a:gd name="connsiteY6" fmla="*/ 2055425 h 2299602"/>
              <a:gd name="connsiteX7" fmla="*/ 3502617 w 5176434"/>
              <a:gd name="connsiteY7" fmla="*/ 56144 h 2299602"/>
              <a:gd name="connsiteX8" fmla="*/ 4200041 w 5176434"/>
              <a:gd name="connsiteY8" fmla="*/ 536591 h 2299602"/>
              <a:gd name="connsiteX9" fmla="*/ 4695986 w 5176434"/>
              <a:gd name="connsiteY9" fmla="*/ 366110 h 2299602"/>
              <a:gd name="connsiteX10" fmla="*/ 5176434 w 5176434"/>
              <a:gd name="connsiteY10" fmla="*/ 2024429 h 22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76434" h="2299602">
                <a:moveTo>
                  <a:pt x="0" y="1838449"/>
                </a:moveTo>
                <a:cubicBezTo>
                  <a:pt x="147233" y="1602100"/>
                  <a:pt x="294467" y="1365751"/>
                  <a:pt x="433952" y="1419995"/>
                </a:cubicBezTo>
                <a:cubicBezTo>
                  <a:pt x="573437" y="1474239"/>
                  <a:pt x="712922" y="2169079"/>
                  <a:pt x="836908" y="2163913"/>
                </a:cubicBezTo>
                <a:cubicBezTo>
                  <a:pt x="960895" y="2158747"/>
                  <a:pt x="1028054" y="1562062"/>
                  <a:pt x="1177871" y="1388998"/>
                </a:cubicBezTo>
                <a:cubicBezTo>
                  <a:pt x="1327688" y="1215934"/>
                  <a:pt x="1583410" y="996375"/>
                  <a:pt x="1735810" y="1125527"/>
                </a:cubicBezTo>
                <a:cubicBezTo>
                  <a:pt x="1888210" y="1254679"/>
                  <a:pt x="1914041" y="2008930"/>
                  <a:pt x="2092271" y="2163913"/>
                </a:cubicBezTo>
                <a:cubicBezTo>
                  <a:pt x="2270501" y="2318896"/>
                  <a:pt x="2570135" y="2406720"/>
                  <a:pt x="2805193" y="2055425"/>
                </a:cubicBezTo>
                <a:cubicBezTo>
                  <a:pt x="3040251" y="1704130"/>
                  <a:pt x="3270142" y="309283"/>
                  <a:pt x="3502617" y="56144"/>
                </a:cubicBezTo>
                <a:cubicBezTo>
                  <a:pt x="3735092" y="-196995"/>
                  <a:pt x="4001146" y="484930"/>
                  <a:pt x="4200041" y="536591"/>
                </a:cubicBezTo>
                <a:cubicBezTo>
                  <a:pt x="4398936" y="588252"/>
                  <a:pt x="4533254" y="118137"/>
                  <a:pt x="4695986" y="366110"/>
                </a:cubicBezTo>
                <a:cubicBezTo>
                  <a:pt x="4858718" y="614083"/>
                  <a:pt x="5017576" y="1319256"/>
                  <a:pt x="5176434" y="2024429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7152A9-4AC4-C242-AB11-0EB836511D7A}"/>
              </a:ext>
            </a:extLst>
          </p:cNvPr>
          <p:cNvSpPr/>
          <p:nvPr/>
        </p:nvSpPr>
        <p:spPr>
          <a:xfrm>
            <a:off x="4243793" y="2736475"/>
            <a:ext cx="216976" cy="2421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A91E9A9-83BB-3B49-AB19-4F5EEBBB5692}"/>
              </a:ext>
            </a:extLst>
          </p:cNvPr>
          <p:cNvCxnSpPr>
            <a:stCxn id="25" idx="4"/>
          </p:cNvCxnSpPr>
          <p:nvPr/>
        </p:nvCxnSpPr>
        <p:spPr>
          <a:xfrm>
            <a:off x="4352281" y="2978599"/>
            <a:ext cx="0" cy="2337319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B2696E-6376-5844-98AC-CE4398400CCE}"/>
                  </a:ext>
                </a:extLst>
              </p:cNvPr>
              <p:cNvSpPr txBox="1"/>
              <p:nvPr/>
            </p:nvSpPr>
            <p:spPr>
              <a:xfrm>
                <a:off x="3879842" y="5315918"/>
                <a:ext cx="10493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2AB2696E-6376-5844-98AC-CE4398400C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842" y="5315918"/>
                <a:ext cx="10493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A7962F-1B7B-C64F-A369-EA7EC209BA46}"/>
                  </a:ext>
                </a:extLst>
              </p:cNvPr>
              <p:cNvSpPr txBox="1"/>
              <p:nvPr/>
            </p:nvSpPr>
            <p:spPr>
              <a:xfrm>
                <a:off x="4495818" y="2474865"/>
                <a:ext cx="16001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6A7962F-1B7B-C64F-A369-EA7EC209B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18" y="2474865"/>
                <a:ext cx="160018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111118-2A93-9941-9606-CC44EA5E9EF5}"/>
              </a:ext>
            </a:extLst>
          </p:cNvPr>
          <p:cNvCxnSpPr/>
          <p:nvPr/>
        </p:nvCxnSpPr>
        <p:spPr>
          <a:xfrm flipH="1">
            <a:off x="4404517" y="2014780"/>
            <a:ext cx="524675" cy="4600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46CAAE3-DA85-D045-AC74-1765CBEDDDCD}"/>
              </a:ext>
            </a:extLst>
          </p:cNvPr>
          <p:cNvSpPr txBox="1"/>
          <p:nvPr/>
        </p:nvSpPr>
        <p:spPr>
          <a:xfrm>
            <a:off x="4925316" y="1801553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JS</a:t>
            </a:r>
            <a:r>
              <a:rPr lang="zh-CN" altLang="en-US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散度</a:t>
            </a:r>
            <a:endParaRPr lang="en-CN" b="1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180EAE6C-A2A1-564E-9804-423ED72EBC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1439779"/>
              </p:ext>
            </p:extLst>
          </p:nvPr>
        </p:nvGraphicFramePr>
        <p:xfrm>
          <a:off x="6711976" y="2244822"/>
          <a:ext cx="4959458" cy="2757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0ECCC2-EBEB-464D-B953-278B22BCE92F}"/>
              </a:ext>
            </a:extLst>
          </p:cNvPr>
          <p:cNvSpPr txBox="1"/>
          <p:nvPr/>
        </p:nvSpPr>
        <p:spPr>
          <a:xfrm>
            <a:off x="7685589" y="5362084"/>
            <a:ext cx="3536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1" dirty="0" err="1">
                <a:latin typeface="+mn-ea"/>
              </a:rPr>
              <a:t>怎么求解</a:t>
            </a:r>
            <a:r>
              <a:rPr lang="zh-CN" altLang="en-US" sz="2400" b="1" dirty="0">
                <a:latin typeface="+mn-ea"/>
              </a:rPr>
              <a:t>？   </a:t>
            </a:r>
            <a:r>
              <a:rPr lang="en-US" sz="2400" b="1" dirty="0" err="1">
                <a:latin typeface="+mn-ea"/>
              </a:rPr>
              <a:t>梯度下降法</a:t>
            </a:r>
            <a:endParaRPr lang="en-CN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34726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5CE43BA-8DCB-F742-89B7-BA68879AF589}"/>
              </a:ext>
            </a:extLst>
          </p:cNvPr>
          <p:cNvGrpSpPr/>
          <p:nvPr/>
        </p:nvGrpSpPr>
        <p:grpSpPr>
          <a:xfrm>
            <a:off x="3177423" y="1289216"/>
            <a:ext cx="5434534" cy="1497538"/>
            <a:chOff x="432758" y="1481845"/>
            <a:chExt cx="4344594" cy="1497538"/>
          </a:xfrm>
        </p:grpSpPr>
        <p:sp>
          <p:nvSpPr>
            <p:cNvPr id="15" name="Round Diagonal Corner of Rectangle 14">
              <a:extLst>
                <a:ext uri="{FF2B5EF4-FFF2-40B4-BE49-F238E27FC236}">
                  <a16:creationId xmlns:a16="http://schemas.microsoft.com/office/drawing/2014/main" id="{33D5EFAD-3CE0-C84B-BFD5-EAE6021EE68D}"/>
                </a:ext>
              </a:extLst>
            </p:cNvPr>
            <p:cNvSpPr/>
            <p:nvPr/>
          </p:nvSpPr>
          <p:spPr>
            <a:xfrm>
              <a:off x="2985406" y="1843616"/>
              <a:ext cx="919665" cy="759417"/>
            </a:xfrm>
            <a:prstGeom prst="round2Diag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 sz="2200" b="1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9AF1F8F-DB87-A048-B0C0-0B4EB16A8C0C}"/>
                </a:ext>
              </a:extLst>
            </p:cNvPr>
            <p:cNvCxnSpPr>
              <a:cxnSpLocks/>
            </p:cNvCxnSpPr>
            <p:nvPr/>
          </p:nvCxnSpPr>
          <p:spPr>
            <a:xfrm>
              <a:off x="2178919" y="1809405"/>
              <a:ext cx="806487" cy="35989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9428FD8-7DF9-D148-A1A6-ED89A0AEE0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1392" y="2315586"/>
              <a:ext cx="774014" cy="33549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E95B08-4D24-B54E-B333-F4BD9A843C43}"/>
                    </a:ext>
                  </a:extLst>
                </p:cNvPr>
                <p:cNvSpPr txBox="1"/>
                <p:nvPr/>
              </p:nvSpPr>
              <p:spPr>
                <a:xfrm>
                  <a:off x="1146914" y="1481845"/>
                  <a:ext cx="1092198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200" b="0" i="1" dirty="0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9E95B08-4D24-B54E-B333-F4BD9A843C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914" y="1481845"/>
                  <a:ext cx="1092198" cy="430887"/>
                </a:xfrm>
                <a:prstGeom prst="rect">
                  <a:avLst/>
                </a:prstGeom>
                <a:blipFill>
                  <a:blip r:embed="rId3"/>
                  <a:stretch>
                    <a:fillRect b="-2857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0853DF02-6974-8345-9EE8-91CACAA2E093}"/>
                </a:ext>
              </a:extLst>
            </p:cNvPr>
            <p:cNvCxnSpPr/>
            <p:nvPr/>
          </p:nvCxnSpPr>
          <p:spPr>
            <a:xfrm>
              <a:off x="432758" y="2607307"/>
              <a:ext cx="88669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E6411F00-47AA-3242-B13A-E479E1BD1361}"/>
                </a:ext>
              </a:extLst>
            </p:cNvPr>
            <p:cNvSpPr/>
            <p:nvPr/>
          </p:nvSpPr>
          <p:spPr>
            <a:xfrm rot="16200000">
              <a:off x="1407205" y="2147475"/>
              <a:ext cx="744153" cy="919664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2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D96383E-FE94-C443-A5F9-F065F44243A5}"/>
                    </a:ext>
                  </a:extLst>
                </p:cNvPr>
                <p:cNvSpPr txBox="1"/>
                <p:nvPr/>
              </p:nvSpPr>
              <p:spPr>
                <a:xfrm>
                  <a:off x="571295" y="2169301"/>
                  <a:ext cx="409086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D96383E-FE94-C443-A5F9-F065F44243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295" y="2169301"/>
                  <a:ext cx="409086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A39982D-0656-AC46-946B-A23BE347D310}"/>
                    </a:ext>
                  </a:extLst>
                </p:cNvPr>
                <p:cNvSpPr txBox="1"/>
                <p:nvPr/>
              </p:nvSpPr>
              <p:spPr>
                <a:xfrm>
                  <a:off x="1292503" y="2384744"/>
                  <a:ext cx="987940" cy="458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A39982D-0656-AC46-946B-A23BE347D3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503" y="2384744"/>
                  <a:ext cx="987940" cy="458395"/>
                </a:xfrm>
                <a:prstGeom prst="rect">
                  <a:avLst/>
                </a:prstGeom>
                <a:blipFill>
                  <a:blip r:embed="rId5"/>
                  <a:stretch>
                    <a:fillRect b="-1351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2E132E-A57E-3D46-9B37-4F47E8E982CA}"/>
                    </a:ext>
                  </a:extLst>
                </p:cNvPr>
                <p:cNvSpPr txBox="1"/>
                <p:nvPr/>
              </p:nvSpPr>
              <p:spPr>
                <a:xfrm>
                  <a:off x="2931867" y="2004745"/>
                  <a:ext cx="1026744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N" sz="2200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2E132E-A57E-3D46-9B37-4F47E8E982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1867" y="2004745"/>
                  <a:ext cx="1026744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7143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F6EED4E-31F8-0842-B6E8-682601D39617}"/>
                </a:ext>
              </a:extLst>
            </p:cNvPr>
            <p:cNvCxnSpPr>
              <a:cxnSpLocks/>
              <a:stCxn id="15" idx="0"/>
              <a:endCxn id="34" idx="1"/>
            </p:cNvCxnSpPr>
            <p:nvPr/>
          </p:nvCxnSpPr>
          <p:spPr>
            <a:xfrm flipV="1">
              <a:off x="3905071" y="2220190"/>
              <a:ext cx="403458" cy="3135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B2D52FD-312B-F14E-958F-3F66F64FF7D8}"/>
                    </a:ext>
                  </a:extLst>
                </p:cNvPr>
                <p:cNvSpPr txBox="1"/>
                <p:nvPr/>
              </p:nvSpPr>
              <p:spPr>
                <a:xfrm>
                  <a:off x="2434466" y="2491339"/>
                  <a:ext cx="28284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FB2D52FD-312B-F14E-958F-3F66F64FF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34466" y="2491339"/>
                  <a:ext cx="282844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202C008-BDAF-714C-9646-1799E5793BED}"/>
                    </a:ext>
                  </a:extLst>
                </p:cNvPr>
                <p:cNvSpPr txBox="1"/>
                <p:nvPr/>
              </p:nvSpPr>
              <p:spPr>
                <a:xfrm>
                  <a:off x="2482413" y="1634673"/>
                  <a:ext cx="28284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202C008-BDAF-714C-9646-1799E5793B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2413" y="1634673"/>
                  <a:ext cx="282844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33D1AB3-B926-234A-919B-6BF8C1DC7500}"/>
                    </a:ext>
                  </a:extLst>
                </p:cNvPr>
                <p:cNvSpPr txBox="1"/>
                <p:nvPr/>
              </p:nvSpPr>
              <p:spPr>
                <a:xfrm>
                  <a:off x="4308529" y="2004746"/>
                  <a:ext cx="468823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CN" sz="220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933D1AB3-B926-234A-919B-6BF8C1DC75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8529" y="2004746"/>
                  <a:ext cx="468823" cy="430887"/>
                </a:xfrm>
                <a:prstGeom prst="rect">
                  <a:avLst/>
                </a:prstGeom>
                <a:blipFill>
                  <a:blip r:embed="rId9"/>
                  <a:stretch>
                    <a:fillRect b="-8571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8135D5-1DD7-2747-9C9F-600BFF867223}"/>
                  </a:ext>
                </a:extLst>
              </p:cNvPr>
              <p:cNvSpPr txBox="1"/>
              <p:nvPr/>
            </p:nvSpPr>
            <p:spPr>
              <a:xfrm>
                <a:off x="1904208" y="3137254"/>
                <a:ext cx="8559306" cy="599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CN" sz="240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lim>
                              </m:limLow>
                            </m:fName>
                            <m:e>
                              <m:sSub>
                                <m:sSubPr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𝑙𝑜𝑔𝐷</m:t>
                                  </m:r>
                                  <m:d>
                                    <m:d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∼</m:t>
                                  </m:r>
                                  <m:sSub>
                                    <m:sSub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sty m:val="p"/>
                                </m:rPr>
                                <a:rPr lang="en-CN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N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88135D5-1DD7-2747-9C9F-600BFF86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4208" y="3137254"/>
                <a:ext cx="8559306" cy="599972"/>
              </a:xfrm>
              <a:prstGeom prst="rect">
                <a:avLst/>
              </a:prstGeom>
              <a:blipFill>
                <a:blip r:embed="rId10"/>
                <a:stretch>
                  <a:fillRect l="-148" r="-9481"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4D3381-6E38-1540-878C-10E8074796FE}"/>
                  </a:ext>
                </a:extLst>
              </p:cNvPr>
              <p:cNvSpPr txBox="1"/>
              <p:nvPr/>
            </p:nvSpPr>
            <p:spPr>
              <a:xfrm>
                <a:off x="835150" y="3927917"/>
                <a:ext cx="10277135" cy="955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itchFamily="2" charset="2"/>
                  <a:buChar char="Ø"/>
                </a:pPr>
                <a:r>
                  <a:rPr lang="en-US" sz="2400" dirty="0">
                    <a:latin typeface="+mn-ea"/>
                  </a:rPr>
                  <a:t>对于生成器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，目标是最小化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 将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func>
                    <m:r>
                      <a:rPr lang="en-CN" sz="2400" i="1">
                        <a:latin typeface="Cambria Math" panose="02040503050406030204" pitchFamily="18" charset="0"/>
                      </a:rPr>
                      <m:t>记为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可以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采用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梯度下降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法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求解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参数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54D3381-6E38-1540-878C-10E807479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150" y="3927917"/>
                <a:ext cx="10277135" cy="955646"/>
              </a:xfrm>
              <a:prstGeom prst="rect">
                <a:avLst/>
              </a:prstGeom>
              <a:blipFill>
                <a:blip r:embed="rId11"/>
                <a:stretch>
                  <a:fillRect l="-740" t="-3947" b="-65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13515A-D750-7944-8C9A-3ED18272958F}"/>
                  </a:ext>
                </a:extLst>
              </p:cNvPr>
              <p:cNvSpPr txBox="1"/>
              <p:nvPr/>
            </p:nvSpPr>
            <p:spPr>
              <a:xfrm>
                <a:off x="2694245" y="5305722"/>
                <a:ext cx="6094070" cy="913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513515A-D750-7944-8C9A-3ED182729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4245" y="5305722"/>
                <a:ext cx="6094070" cy="913648"/>
              </a:xfrm>
              <a:prstGeom prst="rect">
                <a:avLst/>
              </a:prstGeom>
              <a:blipFill>
                <a:blip r:embed="rId12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1503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92A7C7-979D-C647-AB7D-95BBEE48B4DA}"/>
              </a:ext>
            </a:extLst>
          </p:cNvPr>
          <p:cNvSpPr txBox="1"/>
          <p:nvPr/>
        </p:nvSpPr>
        <p:spPr>
          <a:xfrm>
            <a:off x="1273017" y="123849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训练过程可总结如下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06792-3631-A146-B96B-7E420D5FAF61}"/>
                  </a:ext>
                </a:extLst>
              </p:cNvPr>
              <p:cNvSpPr txBox="1"/>
              <p:nvPr/>
            </p:nvSpPr>
            <p:spPr>
              <a:xfrm>
                <a:off x="2308590" y="1783887"/>
                <a:ext cx="7185942" cy="5827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+mn-ea"/>
                  </a:rPr>
                  <a:t>1</a:t>
                </a:r>
                <a:r>
                  <a:rPr lang="zh-CN" altLang="en-US" sz="2400" dirty="0">
                    <a:latin typeface="+mn-ea"/>
                  </a:rPr>
                  <a:t>）固定生成器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，训练判别器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获得</m:t>
                    </m:r>
                    <m:func>
                      <m:func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𝑉</m:t>
                        </m:r>
                        <m:d>
                          <m:d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sz="2400" dirty="0">
                    <a:latin typeface="+mn-ea"/>
                  </a:rPr>
                  <a:t>。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4306792-3631-A146-B96B-7E420D5FA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90" y="1783887"/>
                <a:ext cx="7185942" cy="582724"/>
              </a:xfrm>
              <a:prstGeom prst="rect">
                <a:avLst/>
              </a:prstGeom>
              <a:blipFill>
                <a:blip r:embed="rId3"/>
                <a:stretch>
                  <a:fillRect l="-1235" t="-6383" r="-353" b="-42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285A2-6BE8-2441-AC80-0D5D7F24658D}"/>
                  </a:ext>
                </a:extLst>
              </p:cNvPr>
              <p:cNvSpPr txBox="1"/>
              <p:nvPr/>
            </p:nvSpPr>
            <p:spPr>
              <a:xfrm>
                <a:off x="2308590" y="2614782"/>
                <a:ext cx="8790612" cy="464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+mn-ea"/>
                  </a:rPr>
                  <a:t>2</a:t>
                </a:r>
                <a:r>
                  <a:rPr lang="zh-CN" altLang="en-US" sz="2400" dirty="0">
                    <a:latin typeface="+mn-ea"/>
                  </a:rPr>
                  <a:t>）固定判别器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，训练生成器</a:t>
                </a:r>
                <a:r>
                  <a:rPr lang="en-US" altLang="zh-CN" sz="2400" dirty="0">
                    <a:latin typeface="+mn-ea"/>
                  </a:rPr>
                  <a:t>G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通过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梯度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下降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求解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更新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参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数</m:t>
                    </m:r>
                    <m:r>
                      <a:rPr lang="zh-CN" altLang="en-US" sz="2400" b="0" i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D2285A2-6BE8-2441-AC80-0D5D7F2465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590" y="2614782"/>
                <a:ext cx="8790612" cy="464999"/>
              </a:xfrm>
              <a:prstGeom prst="rect">
                <a:avLst/>
              </a:prstGeom>
              <a:blipFill>
                <a:blip r:embed="rId4"/>
                <a:stretch>
                  <a:fillRect l="-1009" t="-7895" b="-289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D2CBBF-FF09-E542-ABB8-687EBD8D3430}"/>
                  </a:ext>
                </a:extLst>
              </p:cNvPr>
              <p:cNvSpPr txBox="1"/>
              <p:nvPr/>
            </p:nvSpPr>
            <p:spPr>
              <a:xfrm>
                <a:off x="3168372" y="3094592"/>
                <a:ext cx="6094070" cy="9136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ℒ</m:t>
                          </m:r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6D2CBBF-FF09-E542-ABB8-687EBD8D34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372" y="3094592"/>
                <a:ext cx="6094070" cy="913648"/>
              </a:xfrm>
              <a:prstGeom prst="rect">
                <a:avLst/>
              </a:prstGeom>
              <a:blipFill>
                <a:blip r:embed="rId5"/>
                <a:stretch>
                  <a:fillRect b="-274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6B51C56-8507-AA4C-B1E0-23CA4CAD4D58}"/>
              </a:ext>
            </a:extLst>
          </p:cNvPr>
          <p:cNvSpPr txBox="1"/>
          <p:nvPr/>
        </p:nvSpPr>
        <p:spPr>
          <a:xfrm>
            <a:off x="2308590" y="4008240"/>
            <a:ext cx="5290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+mn-ea"/>
              </a:rPr>
              <a:t>3</a:t>
            </a:r>
            <a:r>
              <a:rPr lang="zh-CN" altLang="en-US" sz="2400" dirty="0">
                <a:latin typeface="+mn-ea"/>
              </a:rPr>
              <a:t>）重复循环上面两步直到模型收敛。</a:t>
            </a:r>
            <a:endParaRPr lang="en-CN" sz="2400" dirty="0">
              <a:latin typeface="+mn-ea"/>
            </a:endParaRPr>
          </a:p>
        </p:txBody>
      </p:sp>
      <p:sp>
        <p:nvSpPr>
          <p:cNvPr id="6" name="Round Same-side Corner of Rectangle 5">
            <a:extLst>
              <a:ext uri="{FF2B5EF4-FFF2-40B4-BE49-F238E27FC236}">
                <a16:creationId xmlns:a16="http://schemas.microsoft.com/office/drawing/2014/main" id="{71394E4E-4348-A642-B223-F0F6B7E975F0}"/>
              </a:ext>
            </a:extLst>
          </p:cNvPr>
          <p:cNvSpPr/>
          <p:nvPr/>
        </p:nvSpPr>
        <p:spPr>
          <a:xfrm>
            <a:off x="1064673" y="1018572"/>
            <a:ext cx="10301468" cy="3576578"/>
          </a:xfrm>
          <a:prstGeom prst="round2Same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A3945-5A30-3241-BA7B-6D70054FF9E0}"/>
              </a:ext>
            </a:extLst>
          </p:cNvPr>
          <p:cNvSpPr txBox="1"/>
          <p:nvPr/>
        </p:nvSpPr>
        <p:spPr>
          <a:xfrm>
            <a:off x="1034332" y="523732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  <a:latin typeface="+mn-ea"/>
              </a:rPr>
              <a:t>思考：</a:t>
            </a:r>
            <a:endParaRPr lang="en-CN" sz="2400" b="1" dirty="0">
              <a:solidFill>
                <a:srgbClr val="C0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BA13E-D8E2-294C-A85F-50CABD080314}"/>
                  </a:ext>
                </a:extLst>
              </p:cNvPr>
              <p:cNvSpPr txBox="1"/>
              <p:nvPr/>
            </p:nvSpPr>
            <p:spPr>
              <a:xfrm>
                <a:off x="2142328" y="5006494"/>
                <a:ext cx="9190963" cy="92333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+mn-ea"/>
                  </a:rPr>
                  <a:t>如</a:t>
                </a:r>
                <a:r>
                  <a:rPr lang="en-US" altLang="zh-CN" dirty="0">
                    <a:latin typeface="+mn-ea"/>
                  </a:rPr>
                  <a:t>2)</a:t>
                </a:r>
                <a:r>
                  <a:rPr lang="zh-CN" altLang="en-US" dirty="0">
                    <a:latin typeface="+mn-ea"/>
                  </a:rPr>
                  <a:t>中方法，</a:t>
                </a:r>
                <a:r>
                  <a:rPr lang="en-CN" dirty="0">
                    <a:latin typeface="+mn-ea"/>
                  </a:rPr>
                  <a:t>如果固定判别器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dirty="0">
                    <a:latin typeface="+mn-ea"/>
                  </a:rPr>
                  <a:t>后训练很多次</a:t>
                </a:r>
                <a:r>
                  <a:rPr lang="zh-CN" altLang="en-US" dirty="0">
                    <a:latin typeface="+mn-ea"/>
                  </a:rPr>
                  <a:t>，生成器</a:t>
                </a:r>
                <a14:m>
                  <m:oMath xmlns:m="http://schemas.openxmlformats.org/officeDocument/2006/math">
                    <m:r>
                      <a:rPr lang="en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>
                    <a:latin typeface="+mn-ea"/>
                  </a:rPr>
                  <a:t>的的参数会更新多次，导致函数</a:t>
                </a:r>
                <a14:m>
                  <m:oMath xmlns:m="http://schemas.openxmlformats.org/officeDocument/2006/math">
                    <m:r>
                      <a:rPr lang="en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CN" dirty="0">
                    <a:latin typeface="+mn-ea"/>
                  </a:rPr>
                  <a:t>本身发生变化</a:t>
                </a:r>
                <a:r>
                  <a:rPr lang="zh-CN" altLang="en-US" dirty="0">
                    <a:latin typeface="+mn-ea"/>
                  </a:rPr>
                  <a:t>，而此时判别器参数是固定的，对于判别器而言，变化后函数</a:t>
                </a:r>
                <a14:m>
                  <m:oMath xmlns:m="http://schemas.openxmlformats.org/officeDocument/2006/math">
                    <m:r>
                      <a:rPr lang="en-CN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CN" dirty="0">
                    <a:latin typeface="+mn-ea"/>
                  </a:rPr>
                  <a:t>所在的点就不是之前图中最大值所在的点</a:t>
                </a:r>
                <a:r>
                  <a:rPr lang="zh-CN" altLang="en-US" dirty="0">
                    <a:latin typeface="+mn-ea"/>
                  </a:rPr>
                  <a:t>。</a:t>
                </a:r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6BA13E-D8E2-294C-A85F-50CABD080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328" y="5006494"/>
                <a:ext cx="9190963" cy="923330"/>
              </a:xfrm>
              <a:prstGeom prst="rect">
                <a:avLst/>
              </a:prstGeom>
              <a:blipFill>
                <a:blip r:embed="rId6"/>
                <a:stretch>
                  <a:fillRect l="-552" t="-1333" b="-9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1026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A3945-5A30-3241-BA7B-6D70054FF9E0}"/>
              </a:ext>
            </a:extLst>
          </p:cNvPr>
          <p:cNvSpPr txBox="1"/>
          <p:nvPr/>
        </p:nvSpPr>
        <p:spPr>
          <a:xfrm>
            <a:off x="566962" y="1127476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CN" sz="2400" dirty="0">
                <a:latin typeface="+mn-ea"/>
              </a:rPr>
              <a:t>如下图所示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CD1CC62-14A7-ED40-AEA1-72716FF6F482}"/>
              </a:ext>
            </a:extLst>
          </p:cNvPr>
          <p:cNvCxnSpPr>
            <a:cxnSpLocks/>
          </p:cNvCxnSpPr>
          <p:nvPr/>
        </p:nvCxnSpPr>
        <p:spPr>
          <a:xfrm>
            <a:off x="369662" y="4846064"/>
            <a:ext cx="55290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6A90D1-68EC-E647-BAE8-0F124F1F800A}"/>
              </a:ext>
            </a:extLst>
          </p:cNvPr>
          <p:cNvCxnSpPr>
            <a:cxnSpLocks/>
          </p:cNvCxnSpPr>
          <p:nvPr/>
        </p:nvCxnSpPr>
        <p:spPr>
          <a:xfrm flipV="1">
            <a:off x="2808062" y="2215227"/>
            <a:ext cx="0" cy="297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91E071-47B7-304B-A5E5-98A04F82F667}"/>
                  </a:ext>
                </a:extLst>
              </p:cNvPr>
              <p:cNvSpPr txBox="1"/>
              <p:nvPr/>
            </p:nvSpPr>
            <p:spPr>
              <a:xfrm>
                <a:off x="2078727" y="1726802"/>
                <a:ext cx="145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A91E071-47B7-304B-A5E5-98A04F82F6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727" y="1726802"/>
                <a:ext cx="145866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Freeform 13">
            <a:extLst>
              <a:ext uri="{FF2B5EF4-FFF2-40B4-BE49-F238E27FC236}">
                <a16:creationId xmlns:a16="http://schemas.microsoft.com/office/drawing/2014/main" id="{59B6998A-8602-CA4E-89F2-1ADB33D90916}"/>
              </a:ext>
            </a:extLst>
          </p:cNvPr>
          <p:cNvSpPr/>
          <p:nvPr/>
        </p:nvSpPr>
        <p:spPr>
          <a:xfrm>
            <a:off x="407134" y="2387683"/>
            <a:ext cx="5176434" cy="2299602"/>
          </a:xfrm>
          <a:custGeom>
            <a:avLst/>
            <a:gdLst>
              <a:gd name="connsiteX0" fmla="*/ 0 w 5176434"/>
              <a:gd name="connsiteY0" fmla="*/ 1838449 h 2299602"/>
              <a:gd name="connsiteX1" fmla="*/ 433952 w 5176434"/>
              <a:gd name="connsiteY1" fmla="*/ 1419995 h 2299602"/>
              <a:gd name="connsiteX2" fmla="*/ 836908 w 5176434"/>
              <a:gd name="connsiteY2" fmla="*/ 2163913 h 2299602"/>
              <a:gd name="connsiteX3" fmla="*/ 1177871 w 5176434"/>
              <a:gd name="connsiteY3" fmla="*/ 1388998 h 2299602"/>
              <a:gd name="connsiteX4" fmla="*/ 1735810 w 5176434"/>
              <a:gd name="connsiteY4" fmla="*/ 1125527 h 2299602"/>
              <a:gd name="connsiteX5" fmla="*/ 2092271 w 5176434"/>
              <a:gd name="connsiteY5" fmla="*/ 2163913 h 2299602"/>
              <a:gd name="connsiteX6" fmla="*/ 2805193 w 5176434"/>
              <a:gd name="connsiteY6" fmla="*/ 2055425 h 2299602"/>
              <a:gd name="connsiteX7" fmla="*/ 3502617 w 5176434"/>
              <a:gd name="connsiteY7" fmla="*/ 56144 h 2299602"/>
              <a:gd name="connsiteX8" fmla="*/ 4200041 w 5176434"/>
              <a:gd name="connsiteY8" fmla="*/ 536591 h 2299602"/>
              <a:gd name="connsiteX9" fmla="*/ 4695986 w 5176434"/>
              <a:gd name="connsiteY9" fmla="*/ 366110 h 2299602"/>
              <a:gd name="connsiteX10" fmla="*/ 5176434 w 5176434"/>
              <a:gd name="connsiteY10" fmla="*/ 2024429 h 2299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76434" h="2299602">
                <a:moveTo>
                  <a:pt x="0" y="1838449"/>
                </a:moveTo>
                <a:cubicBezTo>
                  <a:pt x="147233" y="1602100"/>
                  <a:pt x="294467" y="1365751"/>
                  <a:pt x="433952" y="1419995"/>
                </a:cubicBezTo>
                <a:cubicBezTo>
                  <a:pt x="573437" y="1474239"/>
                  <a:pt x="712922" y="2169079"/>
                  <a:pt x="836908" y="2163913"/>
                </a:cubicBezTo>
                <a:cubicBezTo>
                  <a:pt x="960895" y="2158747"/>
                  <a:pt x="1028054" y="1562062"/>
                  <a:pt x="1177871" y="1388998"/>
                </a:cubicBezTo>
                <a:cubicBezTo>
                  <a:pt x="1327688" y="1215934"/>
                  <a:pt x="1583410" y="996375"/>
                  <a:pt x="1735810" y="1125527"/>
                </a:cubicBezTo>
                <a:cubicBezTo>
                  <a:pt x="1888210" y="1254679"/>
                  <a:pt x="1914041" y="2008930"/>
                  <a:pt x="2092271" y="2163913"/>
                </a:cubicBezTo>
                <a:cubicBezTo>
                  <a:pt x="2270501" y="2318896"/>
                  <a:pt x="2570135" y="2406720"/>
                  <a:pt x="2805193" y="2055425"/>
                </a:cubicBezTo>
                <a:cubicBezTo>
                  <a:pt x="3040251" y="1704130"/>
                  <a:pt x="3270142" y="309283"/>
                  <a:pt x="3502617" y="56144"/>
                </a:cubicBezTo>
                <a:cubicBezTo>
                  <a:pt x="3735092" y="-196995"/>
                  <a:pt x="4001146" y="484930"/>
                  <a:pt x="4200041" y="536591"/>
                </a:cubicBezTo>
                <a:cubicBezTo>
                  <a:pt x="4398936" y="588252"/>
                  <a:pt x="4533254" y="118137"/>
                  <a:pt x="4695986" y="366110"/>
                </a:cubicBezTo>
                <a:cubicBezTo>
                  <a:pt x="4858718" y="614083"/>
                  <a:pt x="5017576" y="1319256"/>
                  <a:pt x="5176434" y="2024429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19412D2-12C4-4043-98EB-3164117F527D}"/>
              </a:ext>
            </a:extLst>
          </p:cNvPr>
          <p:cNvSpPr/>
          <p:nvPr/>
        </p:nvSpPr>
        <p:spPr>
          <a:xfrm>
            <a:off x="3901347" y="2266621"/>
            <a:ext cx="216976" cy="2421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13C5A6-05F3-CD4A-82A7-2AC8AF84CD98}"/>
              </a:ext>
            </a:extLst>
          </p:cNvPr>
          <p:cNvCxnSpPr>
            <a:stCxn id="15" idx="4"/>
          </p:cNvCxnSpPr>
          <p:nvPr/>
        </p:nvCxnSpPr>
        <p:spPr>
          <a:xfrm>
            <a:off x="4009835" y="2508745"/>
            <a:ext cx="0" cy="2337319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CB64AC-A596-2A47-9815-D4AB1790280E}"/>
                  </a:ext>
                </a:extLst>
              </p:cNvPr>
              <p:cNvSpPr txBox="1"/>
              <p:nvPr/>
            </p:nvSpPr>
            <p:spPr>
              <a:xfrm>
                <a:off x="3537396" y="4846064"/>
                <a:ext cx="10493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BCB64AC-A596-2A47-9815-D4AB17902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7396" y="4846064"/>
                <a:ext cx="104935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7B2727-262F-814C-8134-BEEFBB1BFE9A}"/>
                  </a:ext>
                </a:extLst>
              </p:cNvPr>
              <p:cNvSpPr txBox="1"/>
              <p:nvPr/>
            </p:nvSpPr>
            <p:spPr>
              <a:xfrm>
                <a:off x="4153372" y="2005011"/>
                <a:ext cx="17410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7B2727-262F-814C-8134-BEEFBB1BFE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3372" y="2005011"/>
                <a:ext cx="1741053" cy="523220"/>
              </a:xfrm>
              <a:prstGeom prst="rect">
                <a:avLst/>
              </a:prstGeom>
              <a:blipFill>
                <a:blip r:embed="rId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86B82F-9DB0-9642-B85F-45867600F4CD}"/>
              </a:ext>
            </a:extLst>
          </p:cNvPr>
          <p:cNvCxnSpPr>
            <a:cxnSpLocks/>
          </p:cNvCxnSpPr>
          <p:nvPr/>
        </p:nvCxnSpPr>
        <p:spPr>
          <a:xfrm>
            <a:off x="6644516" y="4846064"/>
            <a:ext cx="552903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0042DCB-C468-F74B-97EB-A6FAB75DC9A9}"/>
              </a:ext>
            </a:extLst>
          </p:cNvPr>
          <p:cNvCxnSpPr>
            <a:cxnSpLocks/>
          </p:cNvCxnSpPr>
          <p:nvPr/>
        </p:nvCxnSpPr>
        <p:spPr>
          <a:xfrm flipV="1">
            <a:off x="9082916" y="2215227"/>
            <a:ext cx="0" cy="297309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591520-6A86-5C42-87A2-3974E34A8AE7}"/>
                  </a:ext>
                </a:extLst>
              </p:cNvPr>
              <p:cNvSpPr txBox="1"/>
              <p:nvPr/>
            </p:nvSpPr>
            <p:spPr>
              <a:xfrm>
                <a:off x="8353581" y="1726802"/>
                <a:ext cx="14586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8591520-6A86-5C42-87A2-3974E34A8A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3581" y="1726802"/>
                <a:ext cx="145866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4522925-423F-8640-AA51-F8E9F7E6AE4E}"/>
              </a:ext>
            </a:extLst>
          </p:cNvPr>
          <p:cNvCxnSpPr>
            <a:cxnSpLocks/>
            <a:stCxn id="27" idx="4"/>
            <a:endCxn id="29" idx="0"/>
          </p:cNvCxnSpPr>
          <p:nvPr/>
        </p:nvCxnSpPr>
        <p:spPr>
          <a:xfrm>
            <a:off x="10319738" y="3616603"/>
            <a:ext cx="17187" cy="1229461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1C9BD8-BABD-A243-88AE-1520E8AE3060}"/>
                  </a:ext>
                </a:extLst>
              </p:cNvPr>
              <p:cNvSpPr txBox="1"/>
              <p:nvPr/>
            </p:nvSpPr>
            <p:spPr>
              <a:xfrm>
                <a:off x="9812250" y="4846064"/>
                <a:ext cx="10493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1C9BD8-BABD-A243-88AE-1520E8AE30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2250" y="4846064"/>
                <a:ext cx="104935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E60E41-202B-1241-A251-67910F0F2CE5}"/>
                  </a:ext>
                </a:extLst>
              </p:cNvPr>
              <p:cNvSpPr txBox="1"/>
              <p:nvPr/>
            </p:nvSpPr>
            <p:spPr>
              <a:xfrm>
                <a:off x="10249766" y="2893329"/>
                <a:ext cx="174105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3E60E41-202B-1241-A251-67910F0F2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9766" y="2893329"/>
                <a:ext cx="1741053" cy="523220"/>
              </a:xfrm>
              <a:prstGeom prst="rect">
                <a:avLst/>
              </a:prstGeom>
              <a:blipFill>
                <a:blip r:embed="rId8"/>
                <a:stretch>
                  <a:fillRect b="-73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 4">
            <a:extLst>
              <a:ext uri="{FF2B5EF4-FFF2-40B4-BE49-F238E27FC236}">
                <a16:creationId xmlns:a16="http://schemas.microsoft.com/office/drawing/2014/main" id="{197B61C7-025F-414D-AEF5-A41D77EB121F}"/>
              </a:ext>
            </a:extLst>
          </p:cNvPr>
          <p:cNvSpPr/>
          <p:nvPr/>
        </p:nvSpPr>
        <p:spPr>
          <a:xfrm>
            <a:off x="6805914" y="2247092"/>
            <a:ext cx="5092861" cy="2139713"/>
          </a:xfrm>
          <a:custGeom>
            <a:avLst/>
            <a:gdLst>
              <a:gd name="connsiteX0" fmla="*/ 0 w 5092861"/>
              <a:gd name="connsiteY0" fmla="*/ 2093414 h 2139713"/>
              <a:gd name="connsiteX1" fmla="*/ 219919 w 5092861"/>
              <a:gd name="connsiteY1" fmla="*/ 924371 h 2139713"/>
              <a:gd name="connsiteX2" fmla="*/ 1030147 w 5092861"/>
              <a:gd name="connsiteY2" fmla="*/ 1132715 h 2139713"/>
              <a:gd name="connsiteX3" fmla="*/ 1446835 w 5092861"/>
              <a:gd name="connsiteY3" fmla="*/ 9971 h 2139713"/>
              <a:gd name="connsiteX4" fmla="*/ 2152891 w 5092861"/>
              <a:gd name="connsiteY4" fmla="*/ 1885070 h 2139713"/>
              <a:gd name="connsiteX5" fmla="*/ 2893671 w 5092861"/>
              <a:gd name="connsiteY5" fmla="*/ 1977667 h 2139713"/>
              <a:gd name="connsiteX6" fmla="*/ 3321934 w 5092861"/>
              <a:gd name="connsiteY6" fmla="*/ 1329485 h 2139713"/>
              <a:gd name="connsiteX7" fmla="*/ 3634451 w 5092861"/>
              <a:gd name="connsiteY7" fmla="*/ 1271611 h 2139713"/>
              <a:gd name="connsiteX8" fmla="*/ 4051139 w 5092861"/>
              <a:gd name="connsiteY8" fmla="*/ 2081839 h 2139713"/>
              <a:gd name="connsiteX9" fmla="*/ 4722471 w 5092861"/>
              <a:gd name="connsiteY9" fmla="*/ 1827196 h 2139713"/>
              <a:gd name="connsiteX10" fmla="*/ 5092861 w 5092861"/>
              <a:gd name="connsiteY10" fmla="*/ 2139713 h 213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092861" h="2139713">
                <a:moveTo>
                  <a:pt x="0" y="2093414"/>
                </a:moveTo>
                <a:cubicBezTo>
                  <a:pt x="24114" y="1588950"/>
                  <a:pt x="48228" y="1084487"/>
                  <a:pt x="219919" y="924371"/>
                </a:cubicBezTo>
                <a:cubicBezTo>
                  <a:pt x="391610" y="764255"/>
                  <a:pt x="825661" y="1285115"/>
                  <a:pt x="1030147" y="1132715"/>
                </a:cubicBezTo>
                <a:cubicBezTo>
                  <a:pt x="1234633" y="980315"/>
                  <a:pt x="1259711" y="-115421"/>
                  <a:pt x="1446835" y="9971"/>
                </a:cubicBezTo>
                <a:cubicBezTo>
                  <a:pt x="1633959" y="135363"/>
                  <a:pt x="1911752" y="1557121"/>
                  <a:pt x="2152891" y="1885070"/>
                </a:cubicBezTo>
                <a:cubicBezTo>
                  <a:pt x="2394030" y="2213019"/>
                  <a:pt x="2698831" y="2070264"/>
                  <a:pt x="2893671" y="1977667"/>
                </a:cubicBezTo>
                <a:cubicBezTo>
                  <a:pt x="3088512" y="1885069"/>
                  <a:pt x="3198471" y="1447161"/>
                  <a:pt x="3321934" y="1329485"/>
                </a:cubicBezTo>
                <a:cubicBezTo>
                  <a:pt x="3445397" y="1211809"/>
                  <a:pt x="3512917" y="1146219"/>
                  <a:pt x="3634451" y="1271611"/>
                </a:cubicBezTo>
                <a:cubicBezTo>
                  <a:pt x="3755985" y="1397003"/>
                  <a:pt x="3869802" y="1989242"/>
                  <a:pt x="4051139" y="2081839"/>
                </a:cubicBezTo>
                <a:cubicBezTo>
                  <a:pt x="4232476" y="2174436"/>
                  <a:pt x="4548851" y="1817550"/>
                  <a:pt x="4722471" y="1827196"/>
                </a:cubicBezTo>
                <a:cubicBezTo>
                  <a:pt x="4896091" y="1836842"/>
                  <a:pt x="4994476" y="1988277"/>
                  <a:pt x="5092861" y="2139713"/>
                </a:cubicBezTo>
              </a:path>
            </a:pathLst>
          </a:custGeom>
          <a:ln w="285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6" name="Curved Down Arrow 35">
            <a:extLst>
              <a:ext uri="{FF2B5EF4-FFF2-40B4-BE49-F238E27FC236}">
                <a16:creationId xmlns:a16="http://schemas.microsoft.com/office/drawing/2014/main" id="{86191B5D-833F-8E46-BA96-115644A40580}"/>
              </a:ext>
            </a:extLst>
          </p:cNvPr>
          <p:cNvSpPr/>
          <p:nvPr/>
        </p:nvSpPr>
        <p:spPr>
          <a:xfrm>
            <a:off x="5085063" y="1338708"/>
            <a:ext cx="2766350" cy="586914"/>
          </a:xfrm>
          <a:prstGeom prst="curvedDownArrow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09587D-5B13-3745-9215-1622DADD7788}"/>
                  </a:ext>
                </a:extLst>
              </p:cNvPr>
              <p:cNvSpPr txBox="1"/>
              <p:nvPr/>
            </p:nvSpPr>
            <p:spPr>
              <a:xfrm>
                <a:off x="4586746" y="945821"/>
                <a:ext cx="400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</a:rPr>
                  <a:t>生成器参数更新导致函数</a:t>
                </a:r>
                <a:r>
                  <a:rPr lang="en-CN" b="1" dirty="0">
                    <a:solidFill>
                      <a:schemeClr val="accent4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CN" b="1" i="1">
                        <a:solidFill>
                          <a:schemeClr val="accent4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𝑽</m:t>
                    </m:r>
                    <m:d>
                      <m:dPr>
                        <m:ctrlPr>
                          <a:rPr lang="en-CN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CN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b="1" i="1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</m:d>
                  </m:oMath>
                </a14:m>
                <a:r>
                  <a:rPr lang="en-CN" b="1" dirty="0">
                    <a:solidFill>
                      <a:schemeClr val="accent4">
                        <a:lumMod val="50000"/>
                      </a:schemeClr>
                    </a:solidFill>
                    <a:latin typeface="+mn-ea"/>
                  </a:rPr>
                  <a:t>变化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B09587D-5B13-3745-9215-1622DADD77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6746" y="945821"/>
                <a:ext cx="4000775" cy="369332"/>
              </a:xfrm>
              <a:prstGeom prst="rect">
                <a:avLst/>
              </a:prstGeom>
              <a:blipFill>
                <a:blip r:embed="rId9"/>
                <a:stretch>
                  <a:fillRect l="-946" t="-6667" r="-315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>
            <a:extLst>
              <a:ext uri="{FF2B5EF4-FFF2-40B4-BE49-F238E27FC236}">
                <a16:creationId xmlns:a16="http://schemas.microsoft.com/office/drawing/2014/main" id="{3EF9F29A-2536-044C-8FED-F6E99C0981F9}"/>
              </a:ext>
            </a:extLst>
          </p:cNvPr>
          <p:cNvSpPr/>
          <p:nvPr/>
        </p:nvSpPr>
        <p:spPr>
          <a:xfrm>
            <a:off x="10211250" y="3374479"/>
            <a:ext cx="216976" cy="242124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291E0-9FEB-AA4A-BEEC-02F6B25C5A84}"/>
                  </a:ext>
                </a:extLst>
              </p:cNvPr>
              <p:cNvSpPr txBox="1"/>
              <p:nvPr/>
            </p:nvSpPr>
            <p:spPr>
              <a:xfrm>
                <a:off x="7249819" y="2483058"/>
                <a:ext cx="173278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80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8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CN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8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D6291E0-9FEB-AA4A-BEEC-02F6B25C5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9819" y="2483058"/>
                <a:ext cx="1732782" cy="523220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4C2AA087-F46C-A240-BBC8-D12A6038AF83}"/>
              </a:ext>
            </a:extLst>
          </p:cNvPr>
          <p:cNvSpPr/>
          <p:nvPr/>
        </p:nvSpPr>
        <p:spPr>
          <a:xfrm>
            <a:off x="8096810" y="2110098"/>
            <a:ext cx="216976" cy="24212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186541-E5CD-EA4B-B4A1-292971C500DB}"/>
                  </a:ext>
                </a:extLst>
              </p:cNvPr>
              <p:cNvSpPr txBox="1"/>
              <p:nvPr/>
            </p:nvSpPr>
            <p:spPr>
              <a:xfrm>
                <a:off x="1330400" y="5305323"/>
                <a:ext cx="9954915" cy="83099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解决方法：</a:t>
                </a:r>
                <a:r>
                  <a:rPr lang="zh-CN" altLang="en-CN" sz="2400" dirty="0">
                    <a:latin typeface="+mn-ea"/>
                  </a:rPr>
                  <a:t>训练时</a:t>
                </a:r>
                <a:r>
                  <a:rPr lang="zh-CN" altLang="en-US" sz="2400" dirty="0">
                    <a:latin typeface="+mn-ea"/>
                  </a:rPr>
                  <a:t>减少生成器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CN" sz="2400" dirty="0">
                    <a:latin typeface="+mn-ea"/>
                  </a:rPr>
                  <a:t>的训练次数</a:t>
                </a:r>
                <a:r>
                  <a:rPr lang="zh-CN" altLang="en-US" sz="2400" dirty="0">
                    <a:latin typeface="+mn-ea"/>
                  </a:rPr>
                  <a:t>，相当于减小函数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</m:oMath>
                </a14:m>
                <a:r>
                  <a:rPr lang="en-CN" sz="2400" dirty="0">
                    <a:latin typeface="+mn-ea"/>
                  </a:rPr>
                  <a:t>的变化</a:t>
                </a:r>
                <a:r>
                  <a:rPr lang="zh-CN" altLang="en-US" sz="2400" dirty="0">
                    <a:latin typeface="+mn-ea"/>
                  </a:rPr>
                  <a:t>，近似的将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CN" sz="2400" dirty="0">
                    <a:latin typeface="+mn-ea"/>
                  </a:rPr>
                  <a:t>看成变动后</a:t>
                </a:r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</m:d>
                    <m:r>
                      <a:rPr lang="en-CN" sz="2400" i="1">
                        <a:latin typeface="Cambria Math" panose="02040503050406030204" pitchFamily="18" charset="0"/>
                      </a:rPr>
                      <m:t>最大值的近似值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B186541-E5CD-EA4B-B4A1-292971C50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400" y="5305323"/>
                <a:ext cx="9954915" cy="830997"/>
              </a:xfrm>
              <a:prstGeom prst="rect">
                <a:avLst/>
              </a:prstGeom>
              <a:blipFill>
                <a:blip r:embed="rId11"/>
                <a:stretch>
                  <a:fillRect l="-892" t="-5970" r="-510" b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037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A3945-5A30-3241-BA7B-6D70054FF9E0}"/>
              </a:ext>
            </a:extLst>
          </p:cNvPr>
          <p:cNvSpPr txBox="1"/>
          <p:nvPr/>
        </p:nvSpPr>
        <p:spPr>
          <a:xfrm>
            <a:off x="566962" y="1127476"/>
            <a:ext cx="5736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的训练过程可进一步总结如下：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46298-EA4C-7A48-B514-FEB764D1BF95}"/>
                  </a:ext>
                </a:extLst>
              </p:cNvPr>
              <p:cNvSpPr txBox="1"/>
              <p:nvPr/>
            </p:nvSpPr>
            <p:spPr>
              <a:xfrm>
                <a:off x="1358768" y="2424227"/>
                <a:ext cx="83765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+mn-ea"/>
                  </a:rPr>
                  <a:t>2</a:t>
                </a:r>
                <a:r>
                  <a:rPr lang="zh-CN" altLang="en-US" dirty="0">
                    <a:latin typeface="+mn-ea"/>
                  </a:rPr>
                  <a:t>）固定生成器</a:t>
                </a:r>
                <a14:m>
                  <m:oMath xmlns:m="http://schemas.openxmlformats.org/officeDocument/2006/math">
                    <m:r>
                      <a:rPr lang="en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>
                    <a:latin typeface="+mn-ea"/>
                  </a:rPr>
                  <a:t>，训练判别器，</a:t>
                </a:r>
                <a:r>
                  <a:rPr lang="zh-CN" altLang="en-US" dirty="0"/>
                  <a:t>以样本分布来近似表示真实分布与生成分布</a:t>
                </a:r>
                <a:r>
                  <a:rPr lang="zh-CN" altLang="en-US" dirty="0">
                    <a:latin typeface="+mn-ea"/>
                  </a:rPr>
                  <a:t>：</a:t>
                </a:r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B346298-EA4C-7A48-B514-FEB764D1BF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768" y="2424227"/>
                <a:ext cx="8376588" cy="369332"/>
              </a:xfrm>
              <a:prstGeom prst="rect">
                <a:avLst/>
              </a:prstGeom>
              <a:blipFill>
                <a:blip r:embed="rId3"/>
                <a:stretch>
                  <a:fillRect l="-758" t="-10345" b="-241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9E484C-5C90-5C47-8245-F5AFA60D5ABD}"/>
                  </a:ext>
                </a:extLst>
              </p:cNvPr>
              <p:cNvSpPr txBox="1"/>
              <p:nvPr/>
            </p:nvSpPr>
            <p:spPr>
              <a:xfrm>
                <a:off x="1425814" y="3825533"/>
                <a:ext cx="36586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+mn-ea"/>
                  </a:rPr>
                  <a:t>3</a:t>
                </a:r>
                <a:r>
                  <a:rPr lang="zh-CN" altLang="en-US" dirty="0">
                    <a:latin typeface="+mn-ea"/>
                  </a:rPr>
                  <a:t>）固定判别器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dirty="0">
                    <a:latin typeface="+mn-ea"/>
                  </a:rPr>
                  <a:t>，训练生成器</a:t>
                </a:r>
                <a:r>
                  <a:rPr lang="en-US" altLang="zh-CN" dirty="0">
                    <a:latin typeface="+mn-ea"/>
                  </a:rPr>
                  <a:t>G</a:t>
                </a:r>
                <a14:m>
                  <m:oMath xmlns:m="http://schemas.openxmlformats.org/officeDocument/2006/math"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49E484C-5C90-5C47-8245-F5AFA60D5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814" y="3825533"/>
                <a:ext cx="3658694" cy="369332"/>
              </a:xfrm>
              <a:prstGeom prst="rect">
                <a:avLst/>
              </a:prstGeom>
              <a:blipFill>
                <a:blip r:embed="rId4"/>
                <a:stretch>
                  <a:fillRect l="-1384" t="-6667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1C4C0A-0128-A945-BD88-D7ED0820A1A0}"/>
                  </a:ext>
                </a:extLst>
              </p:cNvPr>
              <p:cNvSpPr txBox="1"/>
              <p:nvPr/>
            </p:nvSpPr>
            <p:spPr>
              <a:xfrm>
                <a:off x="2855144" y="4646843"/>
                <a:ext cx="6094070" cy="4250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p>
                        <m:sSup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91C4C0A-0128-A945-BD88-D7ED0820A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144" y="4646843"/>
                <a:ext cx="6094070" cy="425053"/>
              </a:xfrm>
              <a:prstGeom prst="rect">
                <a:avLst/>
              </a:prstGeom>
              <a:blipFill>
                <a:blip r:embed="rId5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6B2D5B86-C291-6D46-9E85-DE3A7C852A2C}"/>
              </a:ext>
            </a:extLst>
          </p:cNvPr>
          <p:cNvSpPr txBox="1"/>
          <p:nvPr/>
        </p:nvSpPr>
        <p:spPr>
          <a:xfrm>
            <a:off x="1428960" y="5115068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4</a:t>
            </a:r>
            <a:r>
              <a:rPr lang="zh-CN" altLang="en-US" dirty="0">
                <a:latin typeface="+mn-ea"/>
              </a:rPr>
              <a:t>）重复循环上面两步直到模型收敛。</a:t>
            </a:r>
            <a:endParaRPr lang="en-CN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A75F5F-F6A6-AA4C-BD61-B9423CC827FF}"/>
                  </a:ext>
                </a:extLst>
              </p:cNvPr>
              <p:cNvSpPr txBox="1"/>
              <p:nvPr/>
            </p:nvSpPr>
            <p:spPr>
              <a:xfrm>
                <a:off x="1385776" y="1748273"/>
                <a:ext cx="9945839" cy="675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+mn-ea"/>
                  </a:rPr>
                  <a:t>1</a:t>
                </a:r>
                <a:r>
                  <a:rPr lang="zh-CN" altLang="en-US" dirty="0">
                    <a:latin typeface="+mn-ea"/>
                  </a:rPr>
                  <a:t>）通过抽样方式获得样本，真实样本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噪声</m:t>
                    </m:r>
                  </m:oMath>
                </a14:m>
                <a:r>
                  <a:rPr lang="en-CN" dirty="0">
                    <a:latin typeface="+mn-ea"/>
                  </a:rPr>
                  <a:t>样本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生成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样本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CA75F5F-F6A6-AA4C-BD61-B9423CC827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776" y="1748273"/>
                <a:ext cx="9945839" cy="675954"/>
              </a:xfrm>
              <a:prstGeom prst="rect">
                <a:avLst/>
              </a:prstGeom>
              <a:blipFill>
                <a:blip r:embed="rId6"/>
                <a:stretch>
                  <a:fillRect l="-382" t="-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F71122-E6AF-6740-A6A7-6C235AD70E8A}"/>
                  </a:ext>
                </a:extLst>
              </p:cNvPr>
              <p:cNvSpPr txBox="1"/>
              <p:nvPr/>
            </p:nvSpPr>
            <p:spPr>
              <a:xfrm>
                <a:off x="3030730" y="2798196"/>
                <a:ext cx="7502756" cy="555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0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CN" sz="2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CN" sz="2000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CN" sz="2000" dirty="0">
                    <a:effectLst/>
                  </a:rPr>
                  <a:t> </a:t>
                </a:r>
                <a:endParaRPr lang="en-CN" sz="2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EF71122-E6AF-6740-A6A7-6C235AD70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0730" y="2798196"/>
                <a:ext cx="7502756" cy="555280"/>
              </a:xfrm>
              <a:prstGeom prst="rect">
                <a:avLst/>
              </a:prstGeom>
              <a:blipFill>
                <a:blip r:embed="rId7"/>
                <a:stretch>
                  <a:fillRect t="-75000" b="-1159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6380FB4-2FA8-7747-8D08-586F534ED135}"/>
              </a:ext>
            </a:extLst>
          </p:cNvPr>
          <p:cNvSpPr txBox="1"/>
          <p:nvPr/>
        </p:nvSpPr>
        <p:spPr>
          <a:xfrm>
            <a:off x="1799786" y="343035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ea"/>
              </a:rPr>
              <a:t>更新参数</a:t>
            </a:r>
            <a:r>
              <a:rPr lang="zh-CN" altLang="en-US" dirty="0">
                <a:latin typeface="+mn-ea"/>
              </a:rPr>
              <a:t>：</a:t>
            </a:r>
            <a:endParaRPr lang="en-CN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1744C7-9DE3-6A44-83C4-67405404C126}"/>
                  </a:ext>
                </a:extLst>
              </p:cNvPr>
              <p:cNvSpPr txBox="1"/>
              <p:nvPr/>
            </p:nvSpPr>
            <p:spPr>
              <a:xfrm>
                <a:off x="2739397" y="3356977"/>
                <a:ext cx="609407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𝜂</m:t>
                      </m:r>
                      <m:r>
                        <m:rPr>
                          <m:sty m:val="p"/>
                        </m:rPr>
                        <a:rPr lang="en-US" altLang="zh-CN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000" dirty="0"/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1744C7-9DE3-6A44-83C4-67405404C1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9397" y="3356977"/>
                <a:ext cx="6094070" cy="400110"/>
              </a:xfrm>
              <a:prstGeom prst="rect">
                <a:avLst/>
              </a:prstGeom>
              <a:blipFill>
                <a:blip r:embed="rId8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AD89A-807F-2D43-8661-94652B76B957}"/>
                  </a:ext>
                </a:extLst>
              </p:cNvPr>
              <p:cNvSpPr txBox="1"/>
              <p:nvPr/>
            </p:nvSpPr>
            <p:spPr>
              <a:xfrm>
                <a:off x="3060813" y="4107810"/>
                <a:ext cx="7502756" cy="5552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0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CN" sz="2000" i="1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CN" sz="2000" i="1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en-US" altLang="zh-CN" sz="2000">
                                <a:latin typeface="Cambria Math" panose="02040503050406030204" pitchFamily="18" charset="0"/>
                              </a:rPr>
                              <m:t>log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⁡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CN" sz="2000" dirty="0">
                    <a:effectLst/>
                  </a:rPr>
                  <a:t> </a:t>
                </a:r>
                <a:endParaRPr lang="en-CN" sz="200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72AD89A-807F-2D43-8661-94652B76B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0813" y="4107810"/>
                <a:ext cx="7502756" cy="555280"/>
              </a:xfrm>
              <a:prstGeom prst="rect">
                <a:avLst/>
              </a:prstGeom>
              <a:blipFill>
                <a:blip r:embed="rId9"/>
                <a:stretch>
                  <a:fillRect t="-73333" b="-11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81A2C967-A1B3-6249-B8F9-7CB9717034E2}"/>
              </a:ext>
            </a:extLst>
          </p:cNvPr>
          <p:cNvSpPr txBox="1"/>
          <p:nvPr/>
        </p:nvSpPr>
        <p:spPr>
          <a:xfrm>
            <a:off x="1799786" y="46900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latin typeface="+mn-ea"/>
              </a:rPr>
              <a:t>更新参数</a:t>
            </a:r>
            <a:r>
              <a:rPr lang="zh-CN" altLang="en-US" dirty="0">
                <a:latin typeface="+mn-ea"/>
              </a:rPr>
              <a:t>：</a:t>
            </a:r>
            <a:endParaRPr lang="en-CN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F9FAB-0651-9B46-8A15-DE0BD1452153}"/>
              </a:ext>
            </a:extLst>
          </p:cNvPr>
          <p:cNvSpPr txBox="1"/>
          <p:nvPr/>
        </p:nvSpPr>
        <p:spPr>
          <a:xfrm>
            <a:off x="1378605" y="5678393"/>
            <a:ext cx="52945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000" b="1" dirty="0">
                <a:latin typeface="+mn-ea"/>
              </a:rPr>
              <a:t>Note:</a:t>
            </a:r>
            <a:r>
              <a:rPr lang="zh-CN" altLang="en-US" sz="2000" b="1" dirty="0">
                <a:latin typeface="+mn-ea"/>
              </a:rPr>
              <a:t> 训练多次判别器后才会训练一个生成器</a:t>
            </a:r>
            <a:endParaRPr lang="en-CN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46184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A3945-5A30-3241-BA7B-6D70054FF9E0}"/>
                  </a:ext>
                </a:extLst>
              </p:cNvPr>
              <p:cNvSpPr txBox="1"/>
              <p:nvPr/>
            </p:nvSpPr>
            <p:spPr>
              <a:xfrm>
                <a:off x="462790" y="1127476"/>
                <a:ext cx="115864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Wingdings" pitchFamily="2" charset="2"/>
                  <a:buChar char="Ø"/>
                </a:pPr>
                <a:r>
                  <a:rPr lang="zh-CN" altLang="en-CN" sz="2400" dirty="0">
                    <a:latin typeface="+mn-ea"/>
                  </a:rPr>
                  <a:t>统一</a:t>
                </a:r>
                <a:r>
                  <a:rPr lang="zh-CN" altLang="en-US" sz="2400" dirty="0">
                    <a:latin typeface="+mn-ea"/>
                  </a:rPr>
                  <a:t>框架</a:t>
                </a:r>
                <a:r>
                  <a:rPr lang="en-US" altLang="zh-CN" sz="2400" dirty="0">
                    <a:latin typeface="+mn-ea"/>
                  </a:rPr>
                  <a:t>F-GAN,</a:t>
                </a:r>
                <a:r>
                  <a:rPr lang="zh-CN" altLang="en-US" sz="2400" dirty="0">
                    <a:latin typeface="+mn-ea"/>
                  </a:rPr>
                  <a:t> 使用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散度（包含</a:t>
                </a:r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散度）的形式来一般化表示</a:t>
                </a:r>
                <a:r>
                  <a:rPr lang="en-US" altLang="zh-CN" sz="2400" dirty="0">
                    <a:latin typeface="+mn-ea"/>
                  </a:rPr>
                  <a:t>GAN</a:t>
                </a:r>
                <a:r>
                  <a:rPr lang="zh-CN" altLang="en-US" sz="2400" dirty="0">
                    <a:latin typeface="+mn-ea"/>
                  </a:rPr>
                  <a:t>的目标函数，</a:t>
                </a:r>
                <a:r>
                  <a:rPr lang="en-US" altLang="zh-CN" sz="2400" dirty="0">
                    <a:latin typeface="+mn-ea"/>
                  </a:rPr>
                  <a:t>f</a:t>
                </a:r>
                <a:r>
                  <a:rPr lang="zh-CN" altLang="en-US" sz="2400" dirty="0">
                    <a:latin typeface="+mn-ea"/>
                  </a:rPr>
                  <a:t>散度函数：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FA3945-5A30-3241-BA7B-6D70054FF9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0" y="1127476"/>
                <a:ext cx="11586456" cy="830997"/>
              </a:xfrm>
              <a:prstGeom prst="rect">
                <a:avLst/>
              </a:prstGeom>
              <a:blipFill>
                <a:blip r:embed="rId3"/>
                <a:stretch>
                  <a:fillRect l="-767" t="-5970" r="-3505" b="-164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76409-9FC3-FD4D-AB86-95F3BC547C98}"/>
                  </a:ext>
                </a:extLst>
              </p:cNvPr>
              <p:cNvSpPr txBox="1"/>
              <p:nvPr/>
            </p:nvSpPr>
            <p:spPr>
              <a:xfrm>
                <a:off x="3819646" y="2036307"/>
                <a:ext cx="4516173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C876409-9FC3-FD4D-AB86-95F3BC547C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9646" y="2036307"/>
                <a:ext cx="4516173" cy="922176"/>
              </a:xfrm>
              <a:prstGeom prst="rect">
                <a:avLst/>
              </a:prstGeom>
              <a:blipFill>
                <a:blip r:embed="rId4"/>
                <a:stretch>
                  <a:fillRect t="-163014" b="-2383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BCDB24-3C2D-EC44-8DD6-FABB71CCD66C}"/>
                  </a:ext>
                </a:extLst>
              </p:cNvPr>
              <p:cNvSpPr txBox="1"/>
              <p:nvPr/>
            </p:nvSpPr>
            <p:spPr>
              <a:xfrm>
                <a:off x="462790" y="3171109"/>
                <a:ext cx="11482284" cy="12299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散度函数满足下面两个条件时，可以使用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</m:e>
                    </m:d>
                  </m:oMath>
                </a14:m>
                <a:r>
                  <a:rPr lang="en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衡量两种概率分布之间的差异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：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</a:t>
                </a:r>
                <a:r>
                  <a:rPr lang="zh-CN" altLang="en-US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函数是一个凸函数；</a:t>
                </a:r>
                <a:endParaRPr lang="en-US" altLang="zh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marL="342900" indent="-342900">
                  <a:buFont typeface="Wingdings" pitchFamily="2" charset="2"/>
                  <a:buChar char="ü"/>
                </a:pPr>
                <a:r>
                  <a:rPr lang="en-US" altLang="zh-CN" sz="2400" dirty="0"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f(1)=0</a:t>
                </a:r>
                <a:endParaRPr lang="en-CN" sz="2400" dirty="0"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EBCDB24-3C2D-EC44-8DD6-FABB71CCD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90" y="3171109"/>
                <a:ext cx="11482284" cy="1229952"/>
              </a:xfrm>
              <a:prstGeom prst="rect">
                <a:avLst/>
              </a:prstGeom>
              <a:blipFill>
                <a:blip r:embed="rId5"/>
                <a:stretch>
                  <a:fillRect l="-884" t="-4082" r="-3536" b="-112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819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A3945-5A30-3241-BA7B-6D70054FF9E0}"/>
              </a:ext>
            </a:extLst>
          </p:cNvPr>
          <p:cNvSpPr txBox="1"/>
          <p:nvPr/>
        </p:nvSpPr>
        <p:spPr>
          <a:xfrm>
            <a:off x="435494" y="735828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zh-CN" altLang="en-CN" sz="2400" dirty="0">
                <a:latin typeface="+mn-ea"/>
              </a:rPr>
              <a:t>统一</a:t>
            </a:r>
            <a:r>
              <a:rPr lang="zh-CN" altLang="en-US" sz="2400" dirty="0">
                <a:latin typeface="+mn-ea"/>
              </a:rPr>
              <a:t>框架</a:t>
            </a:r>
            <a:r>
              <a:rPr lang="en-US" altLang="zh-CN" sz="2400" dirty="0">
                <a:latin typeface="+mn-ea"/>
              </a:rPr>
              <a:t>F-GAN,</a:t>
            </a:r>
            <a:r>
              <a:rPr lang="zh-CN" altLang="en-US" sz="2400" dirty="0">
                <a:latin typeface="+mn-ea"/>
              </a:rPr>
              <a:t> 使用</a:t>
            </a:r>
            <a:r>
              <a:rPr lang="en-US" altLang="zh-CN" sz="2400" dirty="0">
                <a:latin typeface="+mn-ea"/>
              </a:rPr>
              <a:t>f</a:t>
            </a:r>
            <a:r>
              <a:rPr lang="zh-CN" altLang="en-US" sz="2400" dirty="0">
                <a:latin typeface="+mn-ea"/>
              </a:rPr>
              <a:t>散度（包含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散度）的形式来一般化表示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的目标函数</a:t>
            </a:r>
            <a:endParaRPr lang="en-CN" sz="240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5F7B20-5457-7348-9447-71605F158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075" y="1241021"/>
            <a:ext cx="6604076" cy="558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73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的训练过程和结果可视化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462790" y="1127476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lab:</a:t>
            </a:r>
            <a:r>
              <a:rPr lang="zh-CN" altLang="en-US" sz="2400" dirty="0">
                <a:latin typeface="+mn-ea"/>
              </a:rPr>
              <a:t> </a:t>
            </a:r>
            <a:r>
              <a:rPr lang="en-GB" altLang="zh-CN" sz="2400" dirty="0">
                <a:latin typeface="+mn-ea"/>
              </a:rPr>
              <a:t>https://</a:t>
            </a:r>
            <a:r>
              <a:rPr lang="en-GB" altLang="zh-CN" sz="2400" dirty="0" err="1">
                <a:latin typeface="+mn-ea"/>
              </a:rPr>
              <a:t>poloclub.github.io</a:t>
            </a:r>
            <a:r>
              <a:rPr lang="en-GB" altLang="zh-CN" sz="2400" dirty="0">
                <a:latin typeface="+mn-ea"/>
              </a:rPr>
              <a:t>/</a:t>
            </a:r>
            <a:r>
              <a:rPr lang="en-GB" altLang="zh-CN" sz="2400" dirty="0" err="1">
                <a:latin typeface="+mn-ea"/>
              </a:rPr>
              <a:t>ganlab</a:t>
            </a:r>
            <a:r>
              <a:rPr lang="en-GB" altLang="zh-CN" sz="2400" dirty="0">
                <a:latin typeface="+mn-ea"/>
              </a:rPr>
              <a:t>/</a:t>
            </a:r>
            <a:endParaRPr lang="en-CN" sz="240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758834-401A-094E-8F14-B2A44F428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560" y="1589141"/>
            <a:ext cx="9347200" cy="415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B2626C-4FC3-9D46-904B-A24DD260EA1C}"/>
              </a:ext>
            </a:extLst>
          </p:cNvPr>
          <p:cNvSpPr txBox="1"/>
          <p:nvPr/>
        </p:nvSpPr>
        <p:spPr>
          <a:xfrm>
            <a:off x="641753" y="5765190"/>
            <a:ext cx="10695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hlinkClick r:id="rId4"/>
              </a:rPr>
              <a:t>Minsuk Kahng</a:t>
            </a:r>
            <a:r>
              <a:rPr lang="en-GB" sz="1200" dirty="0"/>
              <a:t>, </a:t>
            </a:r>
            <a:r>
              <a:rPr lang="en-GB" sz="1200" dirty="0">
                <a:hlinkClick r:id="rId5"/>
              </a:rPr>
              <a:t>Nikhil Thorat</a:t>
            </a:r>
            <a:r>
              <a:rPr lang="en-GB" sz="1200" dirty="0"/>
              <a:t>, </a:t>
            </a:r>
            <a:r>
              <a:rPr lang="en-GB" sz="1200" dirty="0">
                <a:hlinkClick r:id="rId6"/>
              </a:rPr>
              <a:t>Polo Chau</a:t>
            </a:r>
            <a:r>
              <a:rPr lang="en-GB" sz="1200" dirty="0"/>
              <a:t>, </a:t>
            </a:r>
            <a:r>
              <a:rPr lang="en-GB" sz="1200" dirty="0">
                <a:hlinkClick r:id="rId7"/>
              </a:rPr>
              <a:t>Fernanda Viégas</a:t>
            </a:r>
            <a:r>
              <a:rPr lang="en-GB" sz="1200" dirty="0"/>
              <a:t>, and </a:t>
            </a:r>
            <a:r>
              <a:rPr lang="en-GB" sz="1200" dirty="0">
                <a:hlinkClick r:id="rId8"/>
              </a:rPr>
              <a:t>Martin Wattenberg</a:t>
            </a:r>
            <a:r>
              <a:rPr lang="en-GB" sz="1200" dirty="0"/>
              <a:t>. "GAN Lab: Understanding Complex Deep Generative Models using Interactive Visual Experimentation." </a:t>
            </a:r>
            <a:r>
              <a:rPr lang="en-GB" sz="1200" i="1" dirty="0"/>
              <a:t>IEEE Transactions on Visualization and Computer Graphics, 25(1) (</a:t>
            </a:r>
            <a:r>
              <a:rPr lang="en-GB" sz="1200" i="1" dirty="0">
                <a:hlinkClick r:id="rId9"/>
              </a:rPr>
              <a:t>VAST 2018</a:t>
            </a:r>
            <a:r>
              <a:rPr lang="en-GB" sz="1200" i="1" dirty="0"/>
              <a:t>)</a:t>
            </a:r>
            <a:r>
              <a:rPr lang="en-GB" sz="1200" dirty="0"/>
              <a:t>, Jan. 2019.</a:t>
            </a:r>
            <a:endParaRPr lang="en-CN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99958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的训练结果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462790" y="1127476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创建动画角色</a:t>
            </a:r>
          </a:p>
        </p:txBody>
      </p:sp>
      <p:pic>
        <p:nvPicPr>
          <p:cNvPr id="39938" name="Picture 2">
            <a:extLst>
              <a:ext uri="{FF2B5EF4-FFF2-40B4-BE49-F238E27FC236}">
                <a16:creationId xmlns:a16="http://schemas.microsoft.com/office/drawing/2014/main" id="{2C008DE9-3724-1142-94D8-0AA6A6815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38" y="1843785"/>
            <a:ext cx="3496337" cy="372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0" name="Picture 4">
            <a:extLst>
              <a:ext uri="{FF2B5EF4-FFF2-40B4-BE49-F238E27FC236}">
                <a16:creationId xmlns:a16="http://schemas.microsoft.com/office/drawing/2014/main" id="{06608FF4-FD26-7B49-8605-7505766CD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9502" y="1464489"/>
            <a:ext cx="5351560" cy="3679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D3DD6B-B4C6-3E4D-8050-BFBC465E95D9}"/>
              </a:ext>
            </a:extLst>
          </p:cNvPr>
          <p:cNvSpPr txBox="1"/>
          <p:nvPr/>
        </p:nvSpPr>
        <p:spPr>
          <a:xfrm>
            <a:off x="5574552" y="5436157"/>
            <a:ext cx="5801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DCGAN</a:t>
            </a:r>
            <a:r>
              <a:rPr lang="zh-CN" altLang="en-US" dirty="0">
                <a:latin typeface="+mn-ea"/>
              </a:rPr>
              <a:t>（</a:t>
            </a:r>
            <a:r>
              <a:rPr lang="en-US" altLang="zh-CN" dirty="0">
                <a:latin typeface="+mn-ea"/>
              </a:rPr>
              <a:t> Deep Convolutional GAN </a:t>
            </a:r>
            <a:r>
              <a:rPr lang="zh-CN" altLang="en-US" dirty="0">
                <a:latin typeface="+mn-ea"/>
              </a:rPr>
              <a:t>）</a:t>
            </a:r>
            <a:r>
              <a:rPr lang="en-CN" dirty="0">
                <a:latin typeface="+mn-ea"/>
              </a:rPr>
              <a:t>采用深度网络</a:t>
            </a:r>
          </a:p>
        </p:txBody>
      </p:sp>
    </p:spTree>
    <p:extLst>
      <p:ext uri="{BB962C8B-B14F-4D97-AF65-F5344CB8AC3E}">
        <p14:creationId xmlns:p14="http://schemas.microsoft.com/office/powerpoint/2010/main" val="397720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67E8C-4252-5B43-98D6-11BB3287E2C2}"/>
              </a:ext>
            </a:extLst>
          </p:cNvPr>
          <p:cNvSpPr txBox="1"/>
          <p:nvPr/>
        </p:nvSpPr>
        <p:spPr>
          <a:xfrm>
            <a:off x="566962" y="1043420"/>
            <a:ext cx="1075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>
                <a:solidFill>
                  <a:schemeClr val="accent1"/>
                </a:solidFill>
                <a:latin typeface="+mn-ea"/>
              </a:rPr>
              <a:t>生成对抗网络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Generative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adversarial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network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）</a:t>
            </a:r>
            <a:r>
              <a:rPr lang="zh-CN" altLang="en-US" sz="2400" dirty="0">
                <a:latin typeface="+mn-ea"/>
              </a:rPr>
              <a:t>，简称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2014</a:t>
            </a:r>
            <a:r>
              <a:rPr lang="zh-CN" altLang="en-US" sz="2400" dirty="0">
                <a:latin typeface="+mn-ea"/>
              </a:rPr>
              <a:t>年</a:t>
            </a:r>
            <a:r>
              <a:rPr lang="en-GB" altLang="zh-CN" sz="2400" dirty="0">
                <a:latin typeface="+mn-ea"/>
              </a:rPr>
              <a:t>Ian J. Goodfellow</a:t>
            </a:r>
            <a:r>
              <a:rPr lang="zh-CN" altLang="en-US" sz="2400" dirty="0">
                <a:latin typeface="+mn-ea"/>
              </a:rPr>
              <a:t>等人在</a:t>
            </a:r>
            <a:r>
              <a:rPr lang="en-US" altLang="zh-CN" sz="2400" dirty="0">
                <a:latin typeface="+mn-ea"/>
              </a:rPr>
              <a:t>《</a:t>
            </a:r>
            <a:r>
              <a:rPr lang="en-GB" altLang="zh-CN" sz="2400" dirty="0">
                <a:latin typeface="+mn-ea"/>
              </a:rPr>
              <a:t>Generative Adversarial Nets</a:t>
            </a:r>
            <a:r>
              <a:rPr lang="en-US" altLang="zh-CN" sz="2400" dirty="0">
                <a:latin typeface="+mn-ea"/>
              </a:rPr>
              <a:t>》</a:t>
            </a:r>
            <a:r>
              <a:rPr lang="zh-CN" altLang="en-US" sz="2400" dirty="0">
                <a:latin typeface="+mn-ea"/>
              </a:rPr>
              <a:t>中提出的一个通过对抗过程估计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生成模型</a:t>
            </a:r>
            <a:r>
              <a:rPr lang="zh-CN" altLang="en-US" sz="2400" dirty="0">
                <a:latin typeface="+mn-ea"/>
              </a:rPr>
              <a:t>的新框架。其应用包括：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4161DB-6621-AB90-4F42-F202AA8C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0" y="3549183"/>
            <a:ext cx="2019300" cy="1981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CBD50A-05ED-F77F-B860-0B38B9DA2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6160" y="3549183"/>
            <a:ext cx="2019300" cy="201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814E3B-6BF9-A709-0E28-EA100C3D8B10}"/>
              </a:ext>
            </a:extLst>
          </p:cNvPr>
          <p:cNvSpPr txBox="1"/>
          <p:nvPr/>
        </p:nvSpPr>
        <p:spPr>
          <a:xfrm>
            <a:off x="428586" y="2665633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dirty="0">
                <a:latin typeface="+mn-ea"/>
              </a:rPr>
              <a:t>产生图像数据</a:t>
            </a:r>
            <a:endParaRPr lang="en-US" altLang="zh-CN" sz="2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D764E4-81EA-B2DA-79F6-E29E156A5FC1}"/>
              </a:ext>
            </a:extLst>
          </p:cNvPr>
          <p:cNvSpPr txBox="1"/>
          <p:nvPr/>
        </p:nvSpPr>
        <p:spPr>
          <a:xfrm>
            <a:off x="7632780" y="2665632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dirty="0">
                <a:latin typeface="+mn-ea"/>
              </a:rPr>
              <a:t>模拟人脸老化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E6A0F8-A591-7993-ECD0-4A55E8408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065" y="3757002"/>
            <a:ext cx="5092700" cy="1714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85C8C6-3C7D-9003-25DA-3A9C853997EC}"/>
              </a:ext>
            </a:extLst>
          </p:cNvPr>
          <p:cNvSpPr txBox="1"/>
          <p:nvPr/>
        </p:nvSpPr>
        <p:spPr>
          <a:xfrm>
            <a:off x="4253345" y="2642621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dirty="0">
                <a:latin typeface="+mn-ea"/>
              </a:rPr>
              <a:t>卡通人物创作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B6426B-AF3E-E4D0-B50B-FEA7C8BB9DE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3698"/>
          <a:stretch/>
        </p:blipFill>
        <p:spPr>
          <a:xfrm>
            <a:off x="4853132" y="3195526"/>
            <a:ext cx="1589232" cy="30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11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的训练结果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605544" y="1204224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改变人体形态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3DD6B-B4C6-3E4D-8050-BFBC465E95D9}"/>
              </a:ext>
            </a:extLst>
          </p:cNvPr>
          <p:cNvSpPr txBox="1"/>
          <p:nvPr/>
        </p:nvSpPr>
        <p:spPr>
          <a:xfrm>
            <a:off x="7168749" y="3449985"/>
            <a:ext cx="3252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Conditional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GAN</a:t>
            </a:r>
            <a:r>
              <a:rPr lang="zh-CN" altLang="en-US" dirty="0">
                <a:latin typeface="+mn-ea"/>
              </a:rPr>
              <a:t> （</a:t>
            </a:r>
            <a:r>
              <a:rPr lang="en-US" altLang="zh-CN" dirty="0">
                <a:latin typeface="+mn-ea"/>
              </a:rPr>
              <a:t>CGAN</a:t>
            </a:r>
            <a:r>
              <a:rPr lang="zh-CN" altLang="en-US" dirty="0">
                <a:latin typeface="+mn-ea"/>
              </a:rPr>
              <a:t>）</a:t>
            </a:r>
            <a:endParaRPr lang="en-CN" dirty="0">
              <a:latin typeface="+mn-ea"/>
            </a:endParaRPr>
          </a:p>
        </p:txBody>
      </p:sp>
      <p:pic>
        <p:nvPicPr>
          <p:cNvPr id="41986" name="Picture 2">
            <a:extLst>
              <a:ext uri="{FF2B5EF4-FFF2-40B4-BE49-F238E27FC236}">
                <a16:creationId xmlns:a16="http://schemas.microsoft.com/office/drawing/2014/main" id="{01CFEA2A-C38D-F349-A728-9CFAC9636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57" y="2242187"/>
            <a:ext cx="5148845" cy="31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>
            <a:extLst>
              <a:ext uri="{FF2B5EF4-FFF2-40B4-BE49-F238E27FC236}">
                <a16:creationId xmlns:a16="http://schemas.microsoft.com/office/drawing/2014/main" id="{05519076-3B3B-FE4B-9B97-89CAE6970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00" y="993476"/>
            <a:ext cx="5582856" cy="2434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63DA06-6747-E36B-789D-EB3CE116CD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600" y="4039497"/>
            <a:ext cx="3252557" cy="208205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279F36-FC71-8220-4EF3-7099E2D58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6157" y="4039497"/>
            <a:ext cx="2736026" cy="197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3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的训练结果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605544" y="1204224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风格转换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D3DD6B-B4C6-3E4D-8050-BFBC465E95D9}"/>
              </a:ext>
            </a:extLst>
          </p:cNvPr>
          <p:cNvSpPr txBox="1"/>
          <p:nvPr/>
        </p:nvSpPr>
        <p:spPr>
          <a:xfrm>
            <a:off x="8095567" y="5788432"/>
            <a:ext cx="128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err="1">
                <a:latin typeface="+mn-ea"/>
              </a:rPr>
              <a:t>CycleGAN</a:t>
            </a:r>
            <a:endParaRPr lang="en-CN" dirty="0">
              <a:latin typeface="+mn-ea"/>
            </a:endParaRPr>
          </a:p>
        </p:txBody>
      </p:sp>
      <p:pic>
        <p:nvPicPr>
          <p:cNvPr id="44034" name="Picture 2">
            <a:extLst>
              <a:ext uri="{FF2B5EF4-FFF2-40B4-BE49-F238E27FC236}">
                <a16:creationId xmlns:a16="http://schemas.microsoft.com/office/drawing/2014/main" id="{9DC90877-5B67-5248-9CCD-47E401EA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3" y="2578110"/>
            <a:ext cx="4597078" cy="2617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>
            <a:extLst>
              <a:ext uri="{FF2B5EF4-FFF2-40B4-BE49-F238E27FC236}">
                <a16:creationId xmlns:a16="http://schemas.microsoft.com/office/drawing/2014/main" id="{854488CF-024B-2D4B-828F-93FF0A9B2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0354" y="250007"/>
            <a:ext cx="5238426" cy="55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954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的训练结果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2642BA-2BE3-CD45-B642-C4FD8A6D3332}"/>
              </a:ext>
            </a:extLst>
          </p:cNvPr>
          <p:cNvSpPr txBox="1"/>
          <p:nvPr/>
        </p:nvSpPr>
        <p:spPr>
          <a:xfrm>
            <a:off x="605544" y="1204224"/>
            <a:ext cx="1158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图像修复</a:t>
            </a:r>
          </a:p>
        </p:txBody>
      </p:sp>
      <p:pic>
        <p:nvPicPr>
          <p:cNvPr id="46082" name="Picture 2">
            <a:extLst>
              <a:ext uri="{FF2B5EF4-FFF2-40B4-BE49-F238E27FC236}">
                <a16:creationId xmlns:a16="http://schemas.microsoft.com/office/drawing/2014/main" id="{2DD309F8-AD49-F848-8BB0-B6DF4B916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2420" y="692300"/>
            <a:ext cx="7035800" cy="293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>
            <a:extLst>
              <a:ext uri="{FF2B5EF4-FFF2-40B4-BE49-F238E27FC236}">
                <a16:creationId xmlns:a16="http://schemas.microsoft.com/office/drawing/2014/main" id="{586ED6E1-831C-2748-BB63-D5E1D0067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1" y="3778100"/>
            <a:ext cx="7035800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2944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636386" y="984580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梯度消失，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散度的问题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E89FE-ECD1-7E48-81C0-F5C1273044DB}"/>
                  </a:ext>
                </a:extLst>
              </p:cNvPr>
              <p:cNvSpPr txBox="1"/>
              <p:nvPr/>
            </p:nvSpPr>
            <p:spPr>
              <a:xfrm>
                <a:off x="1971611" y="2695504"/>
                <a:ext cx="4449197" cy="493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N" sz="20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CN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lim>
                        </m:limLow>
                      </m:fName>
                      <m:e>
                        <m:func>
                          <m:funcPr>
                            <m:ctrlPr>
                              <a:rPr lang="en-CN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00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lim>
                            </m:limLow>
                          </m:fName>
                          <m:e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d>
                              <m:dPr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</m:d>
                            <m:r>
                              <a:rPr lang="en-CN" sz="20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limLow>
                              <m:limLowPr>
                                <m:ctrlPr>
                                  <a:rPr lang="en-CN" sz="200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CN" sz="200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CN" sz="2000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lim>
                            </m:limLow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zh-CN" altLang="en-US" sz="20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r>
                  <a:rPr lang="en-CN" sz="2000" dirty="0">
                    <a:effectLst/>
                  </a:rPr>
                  <a:t> </a:t>
                </a:r>
                <a:endParaRPr lang="en-CN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38E89FE-ECD1-7E48-81C0-F5C127304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1611" y="2695504"/>
                <a:ext cx="4449197" cy="493340"/>
              </a:xfrm>
              <a:prstGeom prst="rect">
                <a:avLst/>
              </a:prstGeom>
              <a:blipFill>
                <a:blip r:embed="rId3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5F66C9-1497-6140-B1B8-2B6D202AF08A}"/>
                  </a:ext>
                </a:extLst>
              </p:cNvPr>
              <p:cNvSpPr txBox="1"/>
              <p:nvPr/>
            </p:nvSpPr>
            <p:spPr>
              <a:xfrm>
                <a:off x="5446369" y="2552580"/>
                <a:ext cx="4867230" cy="6362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4+2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JS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</m:sub>
                          </m:s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65F66C9-1497-6140-B1B8-2B6D202AF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6369" y="2552580"/>
                <a:ext cx="4867230" cy="636264"/>
              </a:xfrm>
              <a:prstGeom prst="rect">
                <a:avLst/>
              </a:prstGeom>
              <a:blipFill>
                <a:blip r:embed="rId4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E317B5E-5342-FE49-B495-9042646DF53F}"/>
              </a:ext>
            </a:extLst>
          </p:cNvPr>
          <p:cNvSpPr txBox="1"/>
          <p:nvPr/>
        </p:nvSpPr>
        <p:spPr>
          <a:xfrm>
            <a:off x="896320" y="1680138"/>
            <a:ext cx="10399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CN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中训练生成器就是减小真实分布与生成分布的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散度，从而达到让生成器以假乱真的目的：</a:t>
            </a:r>
            <a:endParaRPr lang="en-CN" sz="2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224E7-C995-BE4D-A7B1-341719C216B8}"/>
              </a:ext>
            </a:extLst>
          </p:cNvPr>
          <p:cNvSpPr txBox="1"/>
          <p:nvPr/>
        </p:nvSpPr>
        <p:spPr>
          <a:xfrm>
            <a:off x="833227" y="3324666"/>
            <a:ext cx="107130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dirty="0">
                <a:latin typeface="+mn-ea"/>
              </a:rPr>
              <a:t>从三维空间理解</a:t>
            </a:r>
            <a:r>
              <a:rPr lang="zh-CN" altLang="en-US" sz="2000" dirty="0">
                <a:latin typeface="+mn-ea"/>
              </a:rPr>
              <a:t>，两个分布重叠的概率是非常小的，几乎为</a:t>
            </a:r>
            <a:r>
              <a:rPr lang="en-US" altLang="zh-CN" sz="2000" dirty="0">
                <a:latin typeface="+mn-ea"/>
              </a:rPr>
              <a:t>0</a:t>
            </a:r>
            <a:r>
              <a:rPr lang="zh-CN" altLang="en-US" sz="2000" dirty="0">
                <a:latin typeface="+mn-ea"/>
              </a:rPr>
              <a:t>，只有交叉点重叠，交叉点比曲线低一个维度，因此交叉点的重叠可以忽略；如果从分布中采样样本点，则重叠几率也会减小</a:t>
            </a:r>
            <a:endParaRPr lang="en-CN" sz="2000" dirty="0">
              <a:latin typeface="+mn-ea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2F1670E-8A4B-2047-AA69-31F721BA4787}"/>
              </a:ext>
            </a:extLst>
          </p:cNvPr>
          <p:cNvCxnSpPr>
            <a:cxnSpLocks/>
          </p:cNvCxnSpPr>
          <p:nvPr/>
        </p:nvCxnSpPr>
        <p:spPr>
          <a:xfrm>
            <a:off x="3508722" y="5176152"/>
            <a:ext cx="19908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706144-DCB6-E740-BD01-2B9871929085}"/>
              </a:ext>
            </a:extLst>
          </p:cNvPr>
          <p:cNvCxnSpPr>
            <a:cxnSpLocks/>
          </p:cNvCxnSpPr>
          <p:nvPr/>
        </p:nvCxnSpPr>
        <p:spPr>
          <a:xfrm flipV="1">
            <a:off x="3805170" y="4144900"/>
            <a:ext cx="0" cy="13735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2C97E80-35B5-B648-8602-3BAFCE6B47B2}"/>
              </a:ext>
            </a:extLst>
          </p:cNvPr>
          <p:cNvCxnSpPr>
            <a:cxnSpLocks/>
          </p:cNvCxnSpPr>
          <p:nvPr/>
        </p:nvCxnSpPr>
        <p:spPr>
          <a:xfrm flipH="1">
            <a:off x="2189209" y="5176152"/>
            <a:ext cx="1615962" cy="706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Punched Tape 40">
            <a:extLst>
              <a:ext uri="{FF2B5EF4-FFF2-40B4-BE49-F238E27FC236}">
                <a16:creationId xmlns:a16="http://schemas.microsoft.com/office/drawing/2014/main" id="{C1071BE5-D4EB-A84B-A38D-21A2551A6C84}"/>
              </a:ext>
            </a:extLst>
          </p:cNvPr>
          <p:cNvSpPr/>
          <p:nvPr/>
        </p:nvSpPr>
        <p:spPr>
          <a:xfrm rot="19191273">
            <a:off x="3383672" y="4633037"/>
            <a:ext cx="1414862" cy="898892"/>
          </a:xfrm>
          <a:prstGeom prst="flowChartPunchedTap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Punched Tape 42">
            <a:extLst>
              <a:ext uri="{FF2B5EF4-FFF2-40B4-BE49-F238E27FC236}">
                <a16:creationId xmlns:a16="http://schemas.microsoft.com/office/drawing/2014/main" id="{55C1ACF4-E50F-554F-8E39-8A0F3F71242E}"/>
              </a:ext>
            </a:extLst>
          </p:cNvPr>
          <p:cNvSpPr/>
          <p:nvPr/>
        </p:nvSpPr>
        <p:spPr>
          <a:xfrm rot="3226536">
            <a:off x="2044808" y="4774260"/>
            <a:ext cx="1414862" cy="898892"/>
          </a:xfrm>
          <a:prstGeom prst="flowChartPunchedTap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78BA5B-70DD-934D-9C0D-EC7B92505122}"/>
              </a:ext>
            </a:extLst>
          </p:cNvPr>
          <p:cNvSpPr/>
          <p:nvPr/>
        </p:nvSpPr>
        <p:spPr>
          <a:xfrm rot="19413966">
            <a:off x="6361355" y="4826395"/>
            <a:ext cx="2443938" cy="749450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B7F92B4-362E-6845-ABA0-67468EB8F43A}"/>
              </a:ext>
            </a:extLst>
          </p:cNvPr>
          <p:cNvSpPr/>
          <p:nvPr/>
        </p:nvSpPr>
        <p:spPr>
          <a:xfrm rot="2193279">
            <a:off x="7358707" y="4709716"/>
            <a:ext cx="2443938" cy="749450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3A5755-7262-6044-871B-9D6482A3E290}"/>
                  </a:ext>
                </a:extLst>
              </p:cNvPr>
              <p:cNvSpPr txBox="1"/>
              <p:nvPr/>
            </p:nvSpPr>
            <p:spPr>
              <a:xfrm>
                <a:off x="7886237" y="4610926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F3A5755-7262-6044-871B-9D6482A3E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237" y="4610926"/>
                <a:ext cx="234038" cy="276999"/>
              </a:xfrm>
              <a:prstGeom prst="rect">
                <a:avLst/>
              </a:prstGeom>
              <a:blipFill>
                <a:blip r:embed="rId5"/>
                <a:stretch>
                  <a:fillRect l="-15789" r="-10526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DDF294-D764-AE42-ADDB-9B1F3DC706B9}"/>
                  </a:ext>
                </a:extLst>
              </p:cNvPr>
              <p:cNvSpPr txBox="1"/>
              <p:nvPr/>
            </p:nvSpPr>
            <p:spPr>
              <a:xfrm>
                <a:off x="8250035" y="4634102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BDDF294-D764-AE42-ADDB-9B1F3DC70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0035" y="4634102"/>
                <a:ext cx="234038" cy="276999"/>
              </a:xfrm>
              <a:prstGeom prst="rect">
                <a:avLst/>
              </a:prstGeom>
              <a:blipFill>
                <a:blip r:embed="rId6"/>
                <a:stretch>
                  <a:fillRect l="-10000" r="-10000"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CF3520-718B-1542-B3CA-F01D01F6801E}"/>
                  </a:ext>
                </a:extLst>
              </p:cNvPr>
              <p:cNvSpPr txBox="1"/>
              <p:nvPr/>
            </p:nvSpPr>
            <p:spPr>
              <a:xfrm>
                <a:off x="8671979" y="506262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2DCF3520-718B-1542-B3CA-F01D01F68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979" y="5062620"/>
                <a:ext cx="234038" cy="276999"/>
              </a:xfrm>
              <a:prstGeom prst="rect">
                <a:avLst/>
              </a:prstGeom>
              <a:blipFill>
                <a:blip r:embed="rId7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CB241A-FB1B-D249-B9E9-FF4151EF6E15}"/>
                  </a:ext>
                </a:extLst>
              </p:cNvPr>
              <p:cNvSpPr txBox="1"/>
              <p:nvPr/>
            </p:nvSpPr>
            <p:spPr>
              <a:xfrm>
                <a:off x="8824379" y="5215020"/>
                <a:ext cx="23403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0CB241A-FB1B-D249-B9E9-FF4151EF6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379" y="5215020"/>
                <a:ext cx="234038" cy="276999"/>
              </a:xfrm>
              <a:prstGeom prst="rect">
                <a:avLst/>
              </a:prstGeom>
              <a:blipFill>
                <a:blip r:embed="rId7"/>
                <a:stretch>
                  <a:fillRect l="-15789" r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B2CF2F3-D4BD-4F4F-8E6D-8E6FF99B718B}"/>
                  </a:ext>
                </a:extLst>
              </p:cNvPr>
              <p:cNvSpPr txBox="1"/>
              <p:nvPr/>
            </p:nvSpPr>
            <p:spPr>
              <a:xfrm>
                <a:off x="8120275" y="4495602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B2CF2F3-D4BD-4F4F-8E6D-8E6FF99B7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275" y="4495602"/>
                <a:ext cx="171522" cy="276999"/>
              </a:xfrm>
              <a:prstGeom prst="rect">
                <a:avLst/>
              </a:prstGeom>
              <a:blipFill>
                <a:blip r:embed="rId8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6680-3AE7-F443-93D6-B13B0D01A324}"/>
                  </a:ext>
                </a:extLst>
              </p:cNvPr>
              <p:cNvSpPr txBox="1"/>
              <p:nvPr/>
            </p:nvSpPr>
            <p:spPr>
              <a:xfrm>
                <a:off x="7706782" y="4945941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3426680-3AE7-F443-93D6-B13B0D01A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782" y="4945941"/>
                <a:ext cx="171522" cy="276999"/>
              </a:xfrm>
              <a:prstGeom prst="rect">
                <a:avLst/>
              </a:prstGeom>
              <a:blipFill>
                <a:blip r:embed="rId9"/>
                <a:stretch>
                  <a:fillRect l="-6667" r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EFE26-05A1-5645-92CE-3BCF739C6372}"/>
                  </a:ext>
                </a:extLst>
              </p:cNvPr>
              <p:cNvSpPr txBox="1"/>
              <p:nvPr/>
            </p:nvSpPr>
            <p:spPr>
              <a:xfrm>
                <a:off x="7204377" y="5278242"/>
                <a:ext cx="17152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∘</m:t>
                      </m:r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00EFE26-05A1-5645-92CE-3BCF739C63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377" y="5278242"/>
                <a:ext cx="171522" cy="276999"/>
              </a:xfrm>
              <a:prstGeom prst="rect">
                <a:avLst/>
              </a:prstGeom>
              <a:blipFill>
                <a:blip r:embed="rId8"/>
                <a:stretch>
                  <a:fillRect l="-14286" r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7898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梯度消失，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散度的问题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46612-4A82-AC42-BAD2-26ABA07B2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95" y="1853147"/>
            <a:ext cx="6829027" cy="2734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EBF7C-5D96-AA49-8089-1011EF665D42}"/>
                  </a:ext>
                </a:extLst>
              </p:cNvPr>
              <p:cNvSpPr txBox="1"/>
              <p:nvPr/>
            </p:nvSpPr>
            <p:spPr>
              <a:xfrm>
                <a:off x="866072" y="5151508"/>
                <a:ext cx="11023156" cy="83099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 err="1">
                    <a:latin typeface="+mn-ea"/>
                  </a:rPr>
                  <a:t>只要两分布没有重叠部分或重叠部分可忽略</a:t>
                </a:r>
                <a:r>
                  <a:rPr lang="zh-CN" altLang="en-US" sz="2400" dirty="0">
                    <a:latin typeface="+mn-ea"/>
                  </a:rPr>
                  <a:t>，</a:t>
                </a:r>
                <a:r>
                  <a:rPr lang="en-US" altLang="zh-CN" sz="2400" dirty="0">
                    <a:latin typeface="+mn-ea"/>
                  </a:rPr>
                  <a:t>JS</a:t>
                </a:r>
                <a:r>
                  <a:rPr lang="zh-CN" altLang="en-US" sz="2400" dirty="0">
                    <a:latin typeface="+mn-ea"/>
                  </a:rPr>
                  <a:t>散度恒为</a:t>
                </a:r>
                <a14:m>
                  <m:oMath xmlns:m="http://schemas.openxmlformats.org/officeDocument/2006/math">
                    <m:r>
                      <a:rPr lang="en-CN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𝑙𝑜𝑔</m:t>
                    </m:r>
                    <m:r>
                      <a:rPr lang="en-CN" sz="2400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，目标函数为</a:t>
                </a:r>
                <a:r>
                  <a:rPr lang="en-US" altLang="zh-CN" sz="2400" dirty="0">
                    <a:latin typeface="+mn-ea"/>
                  </a:rPr>
                  <a:t>0</a:t>
                </a:r>
                <a:r>
                  <a:rPr lang="zh-CN" altLang="en-US" sz="2400" dirty="0">
                    <a:latin typeface="+mn-ea"/>
                  </a:rPr>
                  <a:t>。当判别器最优时，生成器无法获得任何梯度信息，梯度消失，无法训练。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4EBF7C-5D96-AA49-8089-1011EF665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072" y="5151508"/>
                <a:ext cx="11023156" cy="830997"/>
              </a:xfrm>
              <a:prstGeom prst="rect">
                <a:avLst/>
              </a:prstGeom>
              <a:blipFill>
                <a:blip r:embed="rId4"/>
                <a:stretch>
                  <a:fillRect l="-805" t="-5970" b="-149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2133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US" sz="2400" dirty="0">
                <a:latin typeface="+mn-ea"/>
              </a:rPr>
              <a:t>梯度消失，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散度的问题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E943E-3ADE-1244-A078-E12C948B5644}"/>
              </a:ext>
            </a:extLst>
          </p:cNvPr>
          <p:cNvSpPr txBox="1"/>
          <p:nvPr/>
        </p:nvSpPr>
        <p:spPr>
          <a:xfrm>
            <a:off x="887194" y="1982019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解决方法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7635B7-0565-9E4D-8A3A-D8DE04CE5E60}"/>
              </a:ext>
            </a:extLst>
          </p:cNvPr>
          <p:cNvSpPr txBox="1"/>
          <p:nvPr/>
        </p:nvSpPr>
        <p:spPr>
          <a:xfrm>
            <a:off x="1203767" y="2569580"/>
            <a:ext cx="431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1.</a:t>
            </a:r>
            <a:r>
              <a:rPr lang="zh-CN" altLang="en-US" sz="2400" dirty="0">
                <a:latin typeface="+mn-ea"/>
              </a:rPr>
              <a:t> 不把判别器训练的太好。</a:t>
            </a:r>
            <a:endParaRPr lang="en-CN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CDDD40-2AA7-C44E-B752-CB04E2CB9632}"/>
              </a:ext>
            </a:extLst>
          </p:cNvPr>
          <p:cNvSpPr txBox="1"/>
          <p:nvPr/>
        </p:nvSpPr>
        <p:spPr>
          <a:xfrm>
            <a:off x="1203766" y="3186592"/>
            <a:ext cx="10417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2.</a:t>
            </a:r>
            <a:r>
              <a:rPr lang="zh-CN" altLang="en-US" sz="2400" dirty="0">
                <a:latin typeface="+mn-ea"/>
              </a:rPr>
              <a:t> 给生成数据和真实数据加噪声，强行让生成数据与真实数据在高维空间产生重叠，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散度就可以发挥作用：</a:t>
            </a:r>
            <a:endParaRPr lang="en-CN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232B33-A561-C34D-801B-CA5724D73B51}"/>
                  </a:ext>
                </a:extLst>
              </p:cNvPr>
              <p:cNvSpPr txBox="1"/>
              <p:nvPr/>
            </p:nvSpPr>
            <p:spPr>
              <a:xfrm>
                <a:off x="1967696" y="4165225"/>
                <a:ext cx="9259746" cy="5999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N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  <m:r>
                                    <a:rPr lang="en-CN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sSup>
                                <m:sSupPr>
                                  <m:ctrlPr>
                                    <a:rPr lang="en-C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en-CN" sz="2400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C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CN" sz="24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0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r>
                                    <a:rPr lang="en-CN" sz="2400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C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CN" sz="2400" i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CN" sz="24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7232B33-A561-C34D-801B-CA5724D73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7696" y="4165225"/>
                <a:ext cx="9259746" cy="599908"/>
              </a:xfrm>
              <a:prstGeom prst="rect">
                <a:avLst/>
              </a:prstGeom>
              <a:blipFill>
                <a:blip r:embed="rId3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4E06A4-F0B5-7C41-A72D-81147628564E}"/>
                  </a:ext>
                </a:extLst>
              </p:cNvPr>
              <p:cNvSpPr txBox="1"/>
              <p:nvPr/>
            </p:nvSpPr>
            <p:spPr>
              <a:xfrm>
                <a:off x="1252390" y="4912769"/>
                <a:ext cx="11386643" cy="5023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CN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表示加入噪声后的真实分布数据</m:t>
                    </m:r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CN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CN" sz="2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</m:oMath>
                </a14:m>
                <a:r>
                  <a:rPr lang="en-CN" sz="2400" dirty="0">
                    <a:latin typeface="+mn-ea"/>
                  </a:rPr>
                  <a:t>表示加入噪声后的生成分布数据</a:t>
                </a:r>
                <a:r>
                  <a:rPr lang="zh-CN" altLang="en-US" sz="2400" dirty="0">
                    <a:latin typeface="+mn-ea"/>
                  </a:rPr>
                  <a:t>。</a:t>
                </a:r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D4E06A4-F0B5-7C41-A72D-811476285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390" y="4912769"/>
                <a:ext cx="11386643" cy="502382"/>
              </a:xfrm>
              <a:prstGeom prst="rect">
                <a:avLst/>
              </a:prstGeom>
              <a:blipFill>
                <a:blip r:embed="rId4"/>
                <a:stretch>
                  <a:fillRect l="-111" t="-4878" b="-2195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2777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CN" sz="2400" dirty="0">
                <a:latin typeface="+mn-ea"/>
              </a:rPr>
              <a:t>模式</a:t>
            </a:r>
            <a:r>
              <a:rPr lang="zh-CN" altLang="en-US" sz="2400" dirty="0">
                <a:latin typeface="+mn-ea"/>
              </a:rPr>
              <a:t>崩溃</a:t>
            </a:r>
            <a:r>
              <a:rPr lang="en-US" altLang="zh-CN" sz="2400" dirty="0">
                <a:latin typeface="+mn-ea"/>
              </a:rPr>
              <a:t>(mode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collaspe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7A54E-9653-FB41-8396-F0A33DFE613F}"/>
              </a:ext>
            </a:extLst>
          </p:cNvPr>
          <p:cNvSpPr txBox="1"/>
          <p:nvPr/>
        </p:nvSpPr>
        <p:spPr>
          <a:xfrm>
            <a:off x="1192194" y="1840374"/>
            <a:ext cx="1012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生成图像中相同的图像多次出现，如果继续训练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网络，会生成更多相同或相近的图像，发生模式崩溃，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造成生成数据多样性不足。</a:t>
            </a:r>
            <a:endParaRPr lang="en-CN" sz="24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B9422DE-0276-BE4A-A6A8-D595D22E5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80" y="2762832"/>
            <a:ext cx="5559063" cy="320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766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975635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CN" sz="2400" dirty="0">
                <a:latin typeface="+mn-ea"/>
              </a:rPr>
              <a:t>模式</a:t>
            </a:r>
            <a:r>
              <a:rPr lang="zh-CN" altLang="en-US" sz="2400" dirty="0">
                <a:latin typeface="+mn-ea"/>
              </a:rPr>
              <a:t>崩溃</a:t>
            </a:r>
            <a:r>
              <a:rPr lang="en-US" altLang="zh-CN" sz="2400" dirty="0">
                <a:latin typeface="+mn-ea"/>
              </a:rPr>
              <a:t>(mode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collaspe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7A54E-9653-FB41-8396-F0A33DFE613F}"/>
              </a:ext>
            </a:extLst>
          </p:cNvPr>
          <p:cNvSpPr txBox="1"/>
          <p:nvPr/>
        </p:nvSpPr>
        <p:spPr>
          <a:xfrm>
            <a:off x="1191229" y="1560617"/>
            <a:ext cx="1012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生成图像中相同的图像多次出现，如果继续训练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网络，会生成更多相同或相近的图像，发生模式崩溃，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造成生成数据多样性不足。</a:t>
            </a:r>
            <a:endParaRPr lang="en-CN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F68ED-2E37-084B-8A71-3F87EE801F9E}"/>
              </a:ext>
            </a:extLst>
          </p:cNvPr>
          <p:cNvSpPr txBox="1"/>
          <p:nvPr/>
        </p:nvSpPr>
        <p:spPr>
          <a:xfrm>
            <a:off x="1174700" y="2721116"/>
            <a:ext cx="98425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举例：对于某一个训练数据集，其中样本的概率分布为一个简单的一维高斯混合分布，包含两个峰：</a:t>
            </a:r>
            <a:endParaRPr lang="en-CN" sz="2400" dirty="0">
              <a:latin typeface="+mn-ea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AA6A66A-D4FD-B64E-B343-ABFEB6C2AB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E9A184-A5A4-254B-8797-4F3777FD0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1" y="3581400"/>
            <a:ext cx="4942341" cy="2553088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9D823D70-7416-E241-82B2-0E3A4ADDEC8B}"/>
              </a:ext>
            </a:extLst>
          </p:cNvPr>
          <p:cNvSpPr/>
          <p:nvPr/>
        </p:nvSpPr>
        <p:spPr>
          <a:xfrm>
            <a:off x="5301206" y="4720059"/>
            <a:ext cx="1907894" cy="304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FD717-24E0-AF47-B8F3-26286701A774}"/>
              </a:ext>
            </a:extLst>
          </p:cNvPr>
          <p:cNvSpPr txBox="1"/>
          <p:nvPr/>
        </p:nvSpPr>
        <p:spPr>
          <a:xfrm>
            <a:off x="5423703" y="3810030"/>
            <a:ext cx="1907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理想状态，生成器生成样本</a:t>
            </a:r>
            <a:endParaRPr lang="en-US" altLang="zh-CN" dirty="0"/>
          </a:p>
          <a:p>
            <a:r>
              <a:rPr lang="zh-CN" altLang="en-US" dirty="0"/>
              <a:t>（绿色标记）</a:t>
            </a:r>
            <a:endParaRPr lang="en-CN" dirty="0">
              <a:latin typeface="+mn-e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D26F18-CB64-1540-8C7E-2E687867A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597" y="3613344"/>
            <a:ext cx="46609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71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CN" sz="2400" dirty="0">
                <a:latin typeface="+mn-ea"/>
              </a:rPr>
              <a:t>模式</a:t>
            </a:r>
            <a:r>
              <a:rPr lang="zh-CN" altLang="en-US" sz="2400" dirty="0">
                <a:latin typeface="+mn-ea"/>
              </a:rPr>
              <a:t>崩溃</a:t>
            </a:r>
            <a:r>
              <a:rPr lang="en-US" altLang="zh-CN" sz="2400" dirty="0">
                <a:latin typeface="+mn-ea"/>
              </a:rPr>
              <a:t>(mode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collaspe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7A54E-9653-FB41-8396-F0A33DFE613F}"/>
              </a:ext>
            </a:extLst>
          </p:cNvPr>
          <p:cNvSpPr txBox="1"/>
          <p:nvPr/>
        </p:nvSpPr>
        <p:spPr>
          <a:xfrm>
            <a:off x="1192194" y="1840374"/>
            <a:ext cx="10127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生成图像中相同的图像多次出现，如果继续训练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网络，会生成更多相同或相近的图像，发生模式崩溃，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造成生成数据多样性不足。</a:t>
            </a:r>
            <a:endParaRPr lang="en-CN" sz="24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8F68ED-2E37-084B-8A71-3F87EE801F9E}"/>
              </a:ext>
            </a:extLst>
          </p:cNvPr>
          <p:cNvSpPr txBox="1"/>
          <p:nvPr/>
        </p:nvSpPr>
        <p:spPr>
          <a:xfrm>
            <a:off x="1192194" y="2893671"/>
            <a:ext cx="10572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举例：对于某一个训练数据集，其中样本的概率分布为一个简单的一维高斯混合分布，包含两个峰：</a:t>
            </a:r>
            <a:endParaRPr lang="en-CN" dirty="0">
              <a:latin typeface="+mn-ea"/>
            </a:endParaRPr>
          </a:p>
        </p:txBody>
      </p:sp>
      <p:sp>
        <p:nvSpPr>
          <p:cNvPr id="12" name="AutoShape 2">
            <a:extLst>
              <a:ext uri="{FF2B5EF4-FFF2-40B4-BE49-F238E27FC236}">
                <a16:creationId xmlns:a16="http://schemas.microsoft.com/office/drawing/2014/main" id="{4AA6A66A-D4FD-B64E-B343-ABFEB6C2ABB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FD717-24E0-AF47-B8F3-26286701A774}"/>
              </a:ext>
            </a:extLst>
          </p:cNvPr>
          <p:cNvSpPr txBox="1"/>
          <p:nvPr/>
        </p:nvSpPr>
        <p:spPr>
          <a:xfrm>
            <a:off x="2985224" y="3314653"/>
            <a:ext cx="114693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CN" dirty="0"/>
              <a:t>正常</a:t>
            </a:r>
            <a:r>
              <a:rPr lang="zh-CN" altLang="en-US" dirty="0"/>
              <a:t>训练</a:t>
            </a:r>
            <a:endParaRPr lang="en-CN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EA5A80-A7AE-D54D-BD74-FC716E72F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23" y="3735636"/>
            <a:ext cx="4648200" cy="2463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FBB858-20A5-CD4B-9126-3DD381773014}"/>
              </a:ext>
            </a:extLst>
          </p:cNvPr>
          <p:cNvSpPr txBox="1"/>
          <p:nvPr/>
        </p:nvSpPr>
        <p:spPr>
          <a:xfrm>
            <a:off x="8485128" y="3305972"/>
            <a:ext cx="1146939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模式崩溃</a:t>
            </a:r>
            <a:endParaRPr lang="en-CN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080193-3009-F34E-B9BB-2B8F96DDF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57" y="4097437"/>
            <a:ext cx="2851706" cy="15313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394939-E5E7-5D4C-910B-17C2A97F8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4836" y="4097437"/>
            <a:ext cx="2851705" cy="150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30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F1409A-E303-2240-9463-176FE3E8FE07}"/>
              </a:ext>
            </a:extLst>
          </p:cNvPr>
          <p:cNvSpPr txBox="1"/>
          <p:nvPr/>
        </p:nvSpPr>
        <p:spPr>
          <a:xfrm>
            <a:off x="887194" y="1290993"/>
            <a:ext cx="794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存在的问题：</a:t>
            </a:r>
            <a:r>
              <a:rPr lang="en-US" altLang="zh-CN" sz="2400" dirty="0">
                <a:latin typeface="+mn-ea"/>
              </a:rPr>
              <a:t> </a:t>
            </a:r>
            <a:r>
              <a:rPr lang="zh-CN" altLang="en-CN" sz="2400" dirty="0">
                <a:latin typeface="+mn-ea"/>
              </a:rPr>
              <a:t>模式</a:t>
            </a:r>
            <a:r>
              <a:rPr lang="zh-CN" altLang="en-US" sz="2400" dirty="0">
                <a:latin typeface="+mn-ea"/>
              </a:rPr>
              <a:t>崩溃</a:t>
            </a:r>
            <a:r>
              <a:rPr lang="en-US" altLang="zh-CN" sz="2400" dirty="0">
                <a:latin typeface="+mn-ea"/>
              </a:rPr>
              <a:t>(mode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 err="1">
                <a:latin typeface="+mn-ea"/>
              </a:rPr>
              <a:t>collaspe</a:t>
            </a:r>
            <a:r>
              <a:rPr lang="en-US" altLang="zh-CN" sz="2400" dirty="0">
                <a:latin typeface="+mn-ea"/>
              </a:rPr>
              <a:t>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069E70-E619-1145-A170-29B7EF0D4F86}"/>
              </a:ext>
            </a:extLst>
          </p:cNvPr>
          <p:cNvSpPr txBox="1"/>
          <p:nvPr/>
        </p:nvSpPr>
        <p:spPr>
          <a:xfrm>
            <a:off x="983848" y="201399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N" sz="2400" dirty="0">
                <a:latin typeface="+mn-ea"/>
              </a:rPr>
              <a:t>解决方法</a:t>
            </a:r>
            <a:r>
              <a:rPr lang="zh-CN" altLang="en-US" sz="2400" dirty="0">
                <a:latin typeface="+mn-ea"/>
              </a:rPr>
              <a:t>：</a:t>
            </a:r>
            <a:endParaRPr lang="en-CN" sz="2400" dirty="0"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99742-ABC4-394B-A7B7-9597EA2ED13E}"/>
              </a:ext>
            </a:extLst>
          </p:cNvPr>
          <p:cNvSpPr txBox="1"/>
          <p:nvPr/>
        </p:nvSpPr>
        <p:spPr>
          <a:xfrm>
            <a:off x="1435261" y="2615878"/>
            <a:ext cx="9630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1)</a:t>
            </a:r>
            <a:r>
              <a:rPr lang="zh-CN" altLang="en-US" sz="2000" dirty="0">
                <a:latin typeface="+mn-ea"/>
              </a:rPr>
              <a:t> 从目标函数考虑：</a:t>
            </a:r>
            <a:r>
              <a:rPr lang="zh-CN" altLang="en-US" sz="2000" dirty="0"/>
              <a:t>当</a:t>
            </a:r>
            <a:r>
              <a:rPr lang="en-GB" sz="2000" dirty="0"/>
              <a:t>GAN</a:t>
            </a:r>
            <a:r>
              <a:rPr lang="zh-CN" altLang="en-US" sz="2000" dirty="0"/>
              <a:t>出现模式崩溃问题时，通常判别器在训练样本附近更新参数时，其梯度值非常大。可对判别器在训练样本附近施加梯度惩罚项。试图在训练样本附近构建线性函数，因为线性函数为凸函数具有全局最优解。</a:t>
            </a:r>
            <a:r>
              <a:rPr lang="zh-CN" altLang="en-US" sz="2000" dirty="0">
                <a:solidFill>
                  <a:schemeClr val="accent1"/>
                </a:solidFill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</a:rPr>
              <a:t>DRAGAN</a:t>
            </a:r>
            <a:r>
              <a:rPr lang="zh-CN" altLang="en-US" sz="2000" dirty="0">
                <a:solidFill>
                  <a:schemeClr val="accent1"/>
                </a:solidFill>
              </a:rPr>
              <a:t>）</a:t>
            </a:r>
            <a:endParaRPr lang="en-CN" sz="200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FBE2D-A648-2E4E-8D58-55C99508E295}"/>
              </a:ext>
            </a:extLst>
          </p:cNvPr>
          <p:cNvSpPr txBox="1"/>
          <p:nvPr/>
        </p:nvSpPr>
        <p:spPr>
          <a:xfrm>
            <a:off x="1435261" y="4099366"/>
            <a:ext cx="9630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2)</a:t>
            </a:r>
            <a:r>
              <a:rPr lang="zh-CN" altLang="en-US" sz="2000" dirty="0">
                <a:latin typeface="+mn-ea"/>
              </a:rPr>
              <a:t> 从网络架构考虑：</a:t>
            </a:r>
            <a:r>
              <a:rPr lang="zh-CN" altLang="en-US" sz="2000" dirty="0"/>
              <a:t>即使单个生成器会产生模式崩溃的问题，但是如果同时构造多个生成器，且让每个生成器产生不同的模式，则这样的多生成器结合起来也可以保证产生的样本具有多样性。</a:t>
            </a:r>
            <a:r>
              <a:rPr lang="zh-CN" altLang="en-US" sz="2000" dirty="0">
                <a:solidFill>
                  <a:schemeClr val="accent1"/>
                </a:solidFill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</a:rPr>
              <a:t>MAD (Multi-agent diverse)-GAN</a:t>
            </a:r>
            <a:r>
              <a:rPr lang="zh-CN" altLang="en-US" sz="2000" dirty="0">
                <a:solidFill>
                  <a:schemeClr val="accent1"/>
                </a:solidFill>
              </a:rPr>
              <a:t>）</a:t>
            </a:r>
            <a:endParaRPr lang="en-CN" sz="200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15347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67E8C-4252-5B43-98D6-11BB3287E2C2}"/>
              </a:ext>
            </a:extLst>
          </p:cNvPr>
          <p:cNvSpPr txBox="1"/>
          <p:nvPr/>
        </p:nvSpPr>
        <p:spPr>
          <a:xfrm>
            <a:off x="566962" y="1043420"/>
            <a:ext cx="10751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>
                <a:solidFill>
                  <a:schemeClr val="accent1"/>
                </a:solidFill>
                <a:latin typeface="+mn-ea"/>
              </a:rPr>
              <a:t>生成对抗网络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Generative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adversarial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400" dirty="0">
                <a:solidFill>
                  <a:schemeClr val="accent1"/>
                </a:solidFill>
                <a:latin typeface="+mn-ea"/>
              </a:rPr>
              <a:t>network</a:t>
            </a:r>
            <a:r>
              <a:rPr lang="zh-CN" altLang="en-US" sz="2400" dirty="0">
                <a:solidFill>
                  <a:schemeClr val="accent1"/>
                </a:solidFill>
                <a:latin typeface="+mn-ea"/>
              </a:rPr>
              <a:t>）</a:t>
            </a:r>
            <a:r>
              <a:rPr lang="zh-CN" altLang="en-US" sz="2400" dirty="0">
                <a:latin typeface="+mn-ea"/>
              </a:rPr>
              <a:t>，简称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，</a:t>
            </a:r>
            <a:r>
              <a:rPr lang="en-US" altLang="zh-CN" sz="2400" dirty="0">
                <a:latin typeface="+mn-ea"/>
              </a:rPr>
              <a:t>2014</a:t>
            </a:r>
            <a:r>
              <a:rPr lang="zh-CN" altLang="en-US" sz="2400" dirty="0">
                <a:latin typeface="+mn-ea"/>
              </a:rPr>
              <a:t>年</a:t>
            </a:r>
            <a:r>
              <a:rPr lang="en-GB" altLang="zh-CN" sz="2400" dirty="0">
                <a:latin typeface="+mn-ea"/>
              </a:rPr>
              <a:t>Ian J. Goodfellow</a:t>
            </a:r>
            <a:r>
              <a:rPr lang="zh-CN" altLang="en-US" sz="2400" dirty="0">
                <a:latin typeface="+mn-ea"/>
              </a:rPr>
              <a:t>等人在</a:t>
            </a:r>
            <a:r>
              <a:rPr lang="en-US" altLang="zh-CN" sz="2400" dirty="0">
                <a:latin typeface="+mn-ea"/>
              </a:rPr>
              <a:t>《</a:t>
            </a:r>
            <a:r>
              <a:rPr lang="en-GB" altLang="zh-CN" sz="2400" dirty="0">
                <a:latin typeface="+mn-ea"/>
              </a:rPr>
              <a:t>Generative Adversarial Nets</a:t>
            </a:r>
            <a:r>
              <a:rPr lang="en-US" altLang="zh-CN" sz="2400" dirty="0">
                <a:latin typeface="+mn-ea"/>
              </a:rPr>
              <a:t>》</a:t>
            </a:r>
            <a:r>
              <a:rPr lang="zh-CN" altLang="en-US" sz="2400" dirty="0">
                <a:latin typeface="+mn-ea"/>
              </a:rPr>
              <a:t>中提出的一个通过对抗过程估计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生成模型</a:t>
            </a:r>
            <a:r>
              <a:rPr lang="zh-CN" altLang="en-US" sz="2400" dirty="0">
                <a:latin typeface="+mn-ea"/>
              </a:rPr>
              <a:t>的新框架。其应用包括：</a:t>
            </a:r>
            <a:endParaRPr lang="en-US" altLang="zh-CN" sz="24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814E3B-6BF9-A709-0E28-EA100C3D8B10}"/>
              </a:ext>
            </a:extLst>
          </p:cNvPr>
          <p:cNvSpPr txBox="1"/>
          <p:nvPr/>
        </p:nvSpPr>
        <p:spPr>
          <a:xfrm>
            <a:off x="1267442" y="2364036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dirty="0">
                <a:latin typeface="+mn-ea"/>
              </a:rPr>
              <a:t>根据文字生成图像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7ABF88-6148-6E97-EA38-C2940C989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908300"/>
            <a:ext cx="77724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62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9EFB54-A3EC-4340-8755-D7269739EB3A}"/>
              </a:ext>
            </a:extLst>
          </p:cNvPr>
          <p:cNvSpPr txBox="1"/>
          <p:nvPr/>
        </p:nvSpPr>
        <p:spPr>
          <a:xfrm>
            <a:off x="887194" y="1290993"/>
            <a:ext cx="10363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Wasserstein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(WGAN)</a:t>
            </a:r>
            <a:r>
              <a:rPr lang="zh-CN" altLang="en-US" sz="2400" dirty="0">
                <a:latin typeface="+mn-ea"/>
              </a:rPr>
              <a:t>的提出就是为了解决传统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遇到的梯度消失、训练时梯度不稳定以及模式崩溃等问题。</a:t>
            </a:r>
            <a:endParaRPr lang="en-US" altLang="zh-CN" sz="2400" dirty="0">
              <a:latin typeface="+mn-ea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CN" altLang="en-US" sz="2400" dirty="0">
                <a:latin typeface="+mn-ea"/>
              </a:rPr>
              <a:t>使用</a:t>
            </a:r>
            <a:r>
              <a:rPr lang="en-US" altLang="zh-CN" sz="2400" dirty="0">
                <a:latin typeface="+mn-ea"/>
              </a:rPr>
              <a:t>Wasserstein</a:t>
            </a:r>
            <a:r>
              <a:rPr lang="zh-CN" altLang="en-US" sz="2400" dirty="0">
                <a:latin typeface="+mn-ea"/>
              </a:rPr>
              <a:t>距离来衡量两分布之间的距离，抛弃了</a:t>
            </a:r>
            <a:r>
              <a:rPr lang="en-US" altLang="zh-CN" sz="2400" dirty="0">
                <a:latin typeface="+mn-ea"/>
              </a:rPr>
              <a:t>KL</a:t>
            </a:r>
            <a:r>
              <a:rPr lang="zh-CN" altLang="en-US" sz="2400" dirty="0">
                <a:latin typeface="+mn-ea"/>
              </a:rPr>
              <a:t>散度与</a:t>
            </a:r>
            <a:r>
              <a:rPr lang="en-US" altLang="zh-CN" sz="2400" dirty="0">
                <a:latin typeface="+mn-ea"/>
              </a:rPr>
              <a:t>JS</a:t>
            </a:r>
            <a:r>
              <a:rPr lang="zh-CN" altLang="en-US" sz="2400" dirty="0">
                <a:latin typeface="+mn-ea"/>
              </a:rPr>
              <a:t>散度。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FBCF-1426-8544-A5B7-27146AFEEDFC}"/>
                  </a:ext>
                </a:extLst>
              </p:cNvPr>
              <p:cNvSpPr txBox="1"/>
              <p:nvPr/>
            </p:nvSpPr>
            <p:spPr>
              <a:xfrm>
                <a:off x="966521" y="2719080"/>
                <a:ext cx="10712335" cy="647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+mn-ea"/>
                  </a:rPr>
                  <a:t>Wasserstein</a:t>
                </a:r>
                <a:r>
                  <a:rPr lang="zh-CN" altLang="en-US" dirty="0">
                    <a:latin typeface="+mn-ea"/>
                  </a:rPr>
                  <a:t>距离也叫</a:t>
                </a:r>
                <a:r>
                  <a:rPr lang="en-US" altLang="zh-CN" dirty="0">
                    <a:latin typeface="+mn-ea"/>
                  </a:rPr>
                  <a:t>EM</a:t>
                </a:r>
                <a:r>
                  <a:rPr lang="zh-CN" altLang="en-US" dirty="0">
                    <a:latin typeface="+mn-ea"/>
                  </a:rPr>
                  <a:t>距离（</a:t>
                </a:r>
                <a:r>
                  <a:rPr lang="en-US" altLang="zh-CN" dirty="0">
                    <a:latin typeface="+mn-ea"/>
                  </a:rPr>
                  <a:t>Earth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en-US" altLang="zh-CN" dirty="0">
                    <a:latin typeface="+mn-ea"/>
                  </a:rPr>
                  <a:t>Mover’s Distance, </a:t>
                </a:r>
                <a:r>
                  <a:rPr lang="zh-CN" altLang="en-US" dirty="0">
                    <a:latin typeface="+mn-ea"/>
                  </a:rPr>
                  <a:t>推土距离</a:t>
                </a:r>
                <a:r>
                  <a:rPr lang="en-US" altLang="zh-CN" dirty="0">
                    <a:latin typeface="+mn-ea"/>
                  </a:rPr>
                  <a:t>)</a:t>
                </a:r>
                <a:r>
                  <a:rPr lang="zh-CN" altLang="en-US" dirty="0">
                    <a:latin typeface="+mn-ea"/>
                  </a:rPr>
                  <a:t>，假设数据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分布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一维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空间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中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某个点</m:t>
                    </m:r>
                  </m:oMath>
                </a14:m>
                <a:r>
                  <a:rPr lang="zh-CN" altLang="en-US" dirty="0">
                    <a:latin typeface="+mn-ea"/>
                  </a:rPr>
                  <a:t>，数据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CN" dirty="0">
                    <a:latin typeface="+mn-ea"/>
                  </a:rPr>
                  <a:t>也分布在一维空间中的某个点</a:t>
                </a:r>
                <a:r>
                  <a:rPr lang="zh-CN" altLang="en-US" dirty="0">
                    <a:latin typeface="+mn-ea"/>
                  </a:rPr>
                  <a:t>，两组数据的分布之间的距离就是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FBCF-1426-8544-A5B7-27146AFE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521" y="2719080"/>
                <a:ext cx="10712335" cy="647934"/>
              </a:xfrm>
              <a:prstGeom prst="rect">
                <a:avLst/>
              </a:prstGeom>
              <a:blipFill>
                <a:blip r:embed="rId3"/>
                <a:stretch>
                  <a:fillRect l="-474" t="-3922" b="-156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30B2A93-6EB2-A443-AD60-4DD44773A7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6159" y="3814407"/>
            <a:ext cx="3517900" cy="1752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A382B8-1B19-924F-936E-1D1E9ECF4A7F}"/>
              </a:ext>
            </a:extLst>
          </p:cNvPr>
          <p:cNvSpPr/>
          <p:nvPr/>
        </p:nvSpPr>
        <p:spPr>
          <a:xfrm>
            <a:off x="2245488" y="3784638"/>
            <a:ext cx="196770" cy="1949785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4F68AD-D368-2E46-85A8-3E4CA6F40BE7}"/>
              </a:ext>
            </a:extLst>
          </p:cNvPr>
          <p:cNvSpPr/>
          <p:nvPr/>
        </p:nvSpPr>
        <p:spPr>
          <a:xfrm>
            <a:off x="3981590" y="3784638"/>
            <a:ext cx="196770" cy="1949785"/>
          </a:xfrm>
          <a:prstGeom prst="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50F62A3-C4D7-6242-93BD-9B61BBC72016}"/>
              </a:ext>
            </a:extLst>
          </p:cNvPr>
          <p:cNvCxnSpPr>
            <a:cxnSpLocks/>
          </p:cNvCxnSpPr>
          <p:nvPr/>
        </p:nvCxnSpPr>
        <p:spPr>
          <a:xfrm>
            <a:off x="1990744" y="5734423"/>
            <a:ext cx="274330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6DFA70-720E-6145-973A-17DE9076F862}"/>
                  </a:ext>
                </a:extLst>
              </p:cNvPr>
              <p:cNvSpPr txBox="1"/>
              <p:nvPr/>
            </p:nvSpPr>
            <p:spPr>
              <a:xfrm>
                <a:off x="2131238" y="3399231"/>
                <a:ext cx="425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F6DFA70-720E-6145-973A-17DE9076F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238" y="3399231"/>
                <a:ext cx="425269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C07DD3-1A8D-9D4A-9B07-4E348800C70E}"/>
                  </a:ext>
                </a:extLst>
              </p:cNvPr>
              <p:cNvSpPr txBox="1"/>
              <p:nvPr/>
            </p:nvSpPr>
            <p:spPr>
              <a:xfrm>
                <a:off x="3867340" y="3367014"/>
                <a:ext cx="42526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𝑸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FC07DD3-1A8D-9D4A-9B07-4E348800C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340" y="3367014"/>
                <a:ext cx="425269" cy="461665"/>
              </a:xfrm>
              <a:prstGeom prst="rect">
                <a:avLst/>
              </a:prstGeom>
              <a:blipFill>
                <a:blip r:embed="rId6"/>
                <a:stretch>
                  <a:fillRect l="-5882" r="-8824" b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CD5BD15-B5CB-9247-A873-947B502B7FAD}"/>
              </a:ext>
            </a:extLst>
          </p:cNvPr>
          <p:cNvCxnSpPr/>
          <p:nvPr/>
        </p:nvCxnSpPr>
        <p:spPr>
          <a:xfrm>
            <a:off x="2442258" y="5618677"/>
            <a:ext cx="153933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FBE3B7-F261-8D4C-8C7A-5B0131B62AAC}"/>
                  </a:ext>
                </a:extLst>
              </p:cNvPr>
              <p:cNvSpPr txBox="1"/>
              <p:nvPr/>
            </p:nvSpPr>
            <p:spPr>
              <a:xfrm>
                <a:off x="2985801" y="5207981"/>
                <a:ext cx="46371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FBE3B7-F261-8D4C-8C7A-5B0131B62A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801" y="5207981"/>
                <a:ext cx="46371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243354-8374-8740-BE01-4ABCE1212B2A}"/>
                  </a:ext>
                </a:extLst>
              </p:cNvPr>
              <p:cNvSpPr txBox="1"/>
              <p:nvPr/>
            </p:nvSpPr>
            <p:spPr>
              <a:xfrm>
                <a:off x="2360029" y="5785391"/>
                <a:ext cx="19325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smtClean="0">
                          <a:latin typeface="Cambria Math" panose="02040503050406030204" pitchFamily="18" charset="0"/>
                        </a:rPr>
                        <m:t>W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7243354-8374-8740-BE01-4ABCE1212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029" y="5785391"/>
                <a:ext cx="1932580" cy="461665"/>
              </a:xfrm>
              <a:prstGeom prst="rect">
                <a:avLst/>
              </a:prstGeom>
              <a:blipFill>
                <a:blip r:embed="rId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276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FBCF-1426-8544-A5B7-27146AFEEDFC}"/>
                  </a:ext>
                </a:extLst>
              </p:cNvPr>
              <p:cNvSpPr txBox="1"/>
              <p:nvPr/>
            </p:nvSpPr>
            <p:spPr>
              <a:xfrm>
                <a:off x="566961" y="1459242"/>
                <a:ext cx="10712335" cy="1017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n-ea"/>
                  </a:rPr>
                  <a:t>Wasserstein</a:t>
                </a:r>
                <a:r>
                  <a:rPr lang="zh-CN" altLang="en-US" sz="2000" dirty="0">
                    <a:latin typeface="+mn-ea"/>
                  </a:rPr>
                  <a:t>距离也叫</a:t>
                </a:r>
                <a:r>
                  <a:rPr lang="en-US" altLang="zh-CN" sz="2000" dirty="0">
                    <a:latin typeface="+mn-ea"/>
                  </a:rPr>
                  <a:t>EM</a:t>
                </a:r>
                <a:r>
                  <a:rPr lang="zh-CN" altLang="en-US" sz="2000" dirty="0">
                    <a:latin typeface="+mn-ea"/>
                  </a:rPr>
                  <a:t>距离（</a:t>
                </a:r>
                <a:r>
                  <a:rPr lang="en-US" altLang="zh-CN" sz="2000" dirty="0">
                    <a:latin typeface="+mn-ea"/>
                  </a:rPr>
                  <a:t>Earth</a:t>
                </a:r>
                <a:r>
                  <a:rPr lang="zh-CN" altLang="en-US" sz="2000" dirty="0">
                    <a:latin typeface="+mn-ea"/>
                  </a:rPr>
                  <a:t> </a:t>
                </a:r>
                <a:r>
                  <a:rPr lang="en-US" altLang="zh-CN" sz="2000" dirty="0">
                    <a:latin typeface="+mn-ea"/>
                  </a:rPr>
                  <a:t>Mover’s Distance, </a:t>
                </a:r>
                <a:r>
                  <a:rPr lang="zh-CN" altLang="en-US" sz="2000" dirty="0">
                    <a:latin typeface="+mn-ea"/>
                  </a:rPr>
                  <a:t>推土距离</a:t>
                </a:r>
                <a:r>
                  <a:rPr lang="en-US" altLang="zh-CN" sz="2000" dirty="0">
                    <a:latin typeface="+mn-ea"/>
                  </a:rPr>
                  <a:t>)</a:t>
                </a:r>
                <a:r>
                  <a:rPr lang="zh-CN" altLang="en-US" sz="2000" dirty="0">
                    <a:latin typeface="+mn-ea"/>
                  </a:rPr>
                  <a:t>，假设数据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分布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在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一维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空间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中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某个点</m:t>
                    </m:r>
                  </m:oMath>
                </a14:m>
                <a:r>
                  <a:rPr lang="zh-CN" altLang="en-US" sz="2000" dirty="0">
                    <a:latin typeface="+mn-ea"/>
                  </a:rPr>
                  <a:t>，数据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CN" sz="2000" dirty="0">
                    <a:latin typeface="+mn-ea"/>
                  </a:rPr>
                  <a:t>也分布在一维空间中的某个点</a:t>
                </a:r>
                <a:r>
                  <a:rPr lang="zh-CN" altLang="en-US" sz="2000" dirty="0">
                    <a:latin typeface="+mn-ea"/>
                  </a:rPr>
                  <a:t>，两组数据的分布之间的距离就是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FBCF-1426-8544-A5B7-27146AFEE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1459242"/>
                <a:ext cx="10712335" cy="1017523"/>
              </a:xfrm>
              <a:prstGeom prst="rect">
                <a:avLst/>
              </a:prstGeom>
              <a:blipFill>
                <a:blip r:embed="rId3"/>
                <a:stretch>
                  <a:fillRect l="-592" t="-2469" r="-237" b="-98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4274" name="Picture 2">
            <a:extLst>
              <a:ext uri="{FF2B5EF4-FFF2-40B4-BE49-F238E27FC236}">
                <a16:creationId xmlns:a16="http://schemas.microsoft.com/office/drawing/2014/main" id="{85F67898-000C-2445-BE5F-E34D418A8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074" y="2678957"/>
            <a:ext cx="6406743" cy="2407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D3CAF8-DF47-534D-ADE6-D994D573F8ED}"/>
              </a:ext>
            </a:extLst>
          </p:cNvPr>
          <p:cNvSpPr txBox="1"/>
          <p:nvPr/>
        </p:nvSpPr>
        <p:spPr>
          <a:xfrm>
            <a:off x="7349924" y="2990664"/>
            <a:ext cx="43173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latin typeface="+mn-ea"/>
              </a:rPr>
              <a:t>每一种推土的方法称为一个</a:t>
            </a:r>
            <a:r>
              <a:rPr lang="en-US" altLang="zh-CN" dirty="0" err="1">
                <a:latin typeface="+mn-ea"/>
              </a:rPr>
              <a:t>Moving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plan</a:t>
            </a:r>
            <a:r>
              <a:rPr lang="zh-CN" altLang="en-US" dirty="0">
                <a:latin typeface="+mn-ea"/>
              </a:rPr>
              <a:t>，</a:t>
            </a:r>
            <a:endParaRPr lang="en-US" altLang="zh-CN" dirty="0">
              <a:latin typeface="+mn-ea"/>
            </a:endParaRPr>
          </a:p>
          <a:p>
            <a:pPr algn="l"/>
            <a:r>
              <a:rPr lang="zh-CN" altLang="en-US" dirty="0">
                <a:latin typeface="+mn-ea"/>
              </a:rPr>
              <a:t>穷举所有</a:t>
            </a:r>
            <a:r>
              <a:rPr lang="en-US" altLang="zh-CN" dirty="0">
                <a:latin typeface="+mn-ea"/>
              </a:rPr>
              <a:t>Moving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plans</a:t>
            </a:r>
            <a:r>
              <a:rPr lang="zh-CN" altLang="en-US" dirty="0">
                <a:latin typeface="+mn-ea"/>
              </a:rPr>
              <a:t>，计算出所有</a:t>
            </a:r>
            <a:r>
              <a:rPr lang="en-US" altLang="zh-CN" dirty="0">
                <a:latin typeface="+mn-ea"/>
              </a:rPr>
              <a:t>Moving</a:t>
            </a:r>
            <a:r>
              <a:rPr lang="zh-CN" altLang="en-US" dirty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plans</a:t>
            </a:r>
            <a:r>
              <a:rPr lang="zh-CN" altLang="en-US" dirty="0">
                <a:latin typeface="+mn-ea"/>
              </a:rPr>
              <a:t>将数据</a:t>
            </a:r>
            <a:r>
              <a:rPr lang="en-US" altLang="zh-CN" dirty="0">
                <a:latin typeface="+mn-ea"/>
              </a:rPr>
              <a:t>P</a:t>
            </a:r>
            <a:r>
              <a:rPr lang="zh-CN" altLang="en-US" dirty="0">
                <a:latin typeface="+mn-ea"/>
              </a:rPr>
              <a:t>推到</a:t>
            </a:r>
            <a:r>
              <a:rPr lang="en-US" altLang="zh-CN" dirty="0">
                <a:latin typeface="+mn-ea"/>
              </a:rPr>
              <a:t>Q</a:t>
            </a:r>
            <a:r>
              <a:rPr lang="zh-CN" altLang="en-US" dirty="0">
                <a:latin typeface="+mn-ea"/>
              </a:rPr>
              <a:t>时产生的总代价</a:t>
            </a:r>
            <a:r>
              <a:rPr lang="en-US" altLang="zh-CN" dirty="0">
                <a:latin typeface="+mn-ea"/>
              </a:rPr>
              <a:t>,</a:t>
            </a:r>
            <a:r>
              <a:rPr lang="zh-CN" altLang="en-US" dirty="0">
                <a:latin typeface="+mn-ea"/>
              </a:rPr>
              <a:t> 选取最小的总代价作为两个分布的</a:t>
            </a:r>
            <a:r>
              <a:rPr lang="en-US" altLang="zh-CN" dirty="0">
                <a:latin typeface="+mn-ea"/>
              </a:rPr>
              <a:t>EM</a:t>
            </a:r>
            <a:r>
              <a:rPr lang="zh-CN" altLang="en-US" dirty="0">
                <a:latin typeface="+mn-ea"/>
              </a:rPr>
              <a:t>距离。</a:t>
            </a:r>
            <a:endParaRPr lang="en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1998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EB63EF-33F9-6841-93D7-E3AB2AB1B9E3}"/>
              </a:ext>
            </a:extLst>
          </p:cNvPr>
          <p:cNvGrpSpPr/>
          <p:nvPr/>
        </p:nvGrpSpPr>
        <p:grpSpPr>
          <a:xfrm>
            <a:off x="1026128" y="2148671"/>
            <a:ext cx="3441700" cy="3391578"/>
            <a:chOff x="1176599" y="2579788"/>
            <a:chExt cx="3441700" cy="33915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85AC6BA-FC89-9946-A575-7630CF196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6599" y="2579788"/>
              <a:ext cx="3441700" cy="339157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52644E7-B805-D747-890E-005B967BA937}"/>
                    </a:ext>
                  </a:extLst>
                </p:cNvPr>
                <p:cNvSpPr txBox="1"/>
                <p:nvPr/>
              </p:nvSpPr>
              <p:spPr>
                <a:xfrm>
                  <a:off x="1176599" y="3429000"/>
                  <a:ext cx="506392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C52644E7-B805-D747-890E-005B967BA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76599" y="3429000"/>
                  <a:ext cx="506392" cy="390748"/>
                </a:xfrm>
                <a:prstGeom prst="rect">
                  <a:avLst/>
                </a:prstGeom>
                <a:blipFill>
                  <a:blip r:embed="rId4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4E881C-E57B-EA4D-AAAA-9AC3D7924253}"/>
                    </a:ext>
                  </a:extLst>
                </p:cNvPr>
                <p:cNvSpPr txBox="1"/>
                <p:nvPr/>
              </p:nvSpPr>
              <p:spPr>
                <a:xfrm>
                  <a:off x="2391057" y="2582521"/>
                  <a:ext cx="506392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F4E881C-E57B-EA4D-AAAA-9AC3D79242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1057" y="2582521"/>
                  <a:ext cx="506392" cy="390748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54BDB89-8C74-9E4E-9256-7ED1E896DB99}"/>
                </a:ext>
              </a:extLst>
            </p:cNvPr>
            <p:cNvSpPr/>
            <p:nvPr/>
          </p:nvSpPr>
          <p:spPr>
            <a:xfrm>
              <a:off x="1307939" y="5335929"/>
              <a:ext cx="375052" cy="451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CEBA91-CE86-8B48-AB0F-DB578EFC062C}"/>
                </a:ext>
              </a:extLst>
            </p:cNvPr>
            <p:cNvSpPr/>
            <p:nvPr/>
          </p:nvSpPr>
          <p:spPr>
            <a:xfrm>
              <a:off x="3924381" y="2698239"/>
              <a:ext cx="375052" cy="451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613BAE-3030-5E46-A86F-AFA1F9D98486}"/>
                    </a:ext>
                  </a:extLst>
                </p:cNvPr>
                <p:cNvSpPr txBox="1"/>
                <p:nvPr/>
              </p:nvSpPr>
              <p:spPr>
                <a:xfrm>
                  <a:off x="1269107" y="5376969"/>
                  <a:ext cx="4019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en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E613BAE-3030-5E46-A86F-AFA1F9D98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9107" y="5376969"/>
                  <a:ext cx="401905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19C536-97ED-5645-A33D-308581AD55B6}"/>
                    </a:ext>
                  </a:extLst>
                </p:cNvPr>
                <p:cNvSpPr txBox="1"/>
                <p:nvPr/>
              </p:nvSpPr>
              <p:spPr>
                <a:xfrm>
                  <a:off x="4056961" y="2579788"/>
                  <a:ext cx="41581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oMath>
                    </m:oMathPara>
                  </a14:m>
                  <a:endParaRPr lang="en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9E19C536-97ED-5645-A33D-308581AD55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6961" y="2579788"/>
                  <a:ext cx="415819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CB5B75-1B9A-F940-B3FC-F3A8D71C518B}"/>
                  </a:ext>
                </a:extLst>
              </p:cNvPr>
              <p:cNvSpPr txBox="1"/>
              <p:nvPr/>
            </p:nvSpPr>
            <p:spPr>
              <a:xfrm>
                <a:off x="6096000" y="1938394"/>
                <a:ext cx="4032569" cy="8260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sub>
                        <m:sup/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𝛾</m:t>
                          </m:r>
                          <m:d>
                            <m:dPr>
                              <m:sepChr m:val=","/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‖"/>
                              <m:endChr m:val="‖"/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0CB5B75-1B9A-F940-B3FC-F3A8D71C51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938394"/>
                <a:ext cx="4032569" cy="826060"/>
              </a:xfrm>
              <a:prstGeom prst="rect">
                <a:avLst/>
              </a:prstGeom>
              <a:blipFill>
                <a:blip r:embed="rId8"/>
                <a:stretch>
                  <a:fillRect t="-113636" b="-15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F6185C-5513-AA4C-A9D7-CC888ED8841A}"/>
                  </a:ext>
                </a:extLst>
              </p:cNvPr>
              <p:cNvSpPr txBox="1"/>
              <p:nvPr/>
            </p:nvSpPr>
            <p:spPr>
              <a:xfrm>
                <a:off x="5266481" y="1435260"/>
                <a:ext cx="3714478" cy="3704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+mn-ea"/>
                  </a:rPr>
                  <a:t>将数据分布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移到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分布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总代价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EF6185C-5513-AA4C-A9D7-CC888ED88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81" y="1435260"/>
                <a:ext cx="3714478" cy="370486"/>
              </a:xfrm>
              <a:prstGeom prst="rect">
                <a:avLst/>
              </a:prstGeom>
              <a:blipFill>
                <a:blip r:embed="rId9"/>
                <a:stretch>
                  <a:fillRect l="-1361" t="-6452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86B8-F60B-9544-96F7-EE5344876BBA}"/>
                  </a:ext>
                </a:extLst>
              </p:cNvPr>
              <p:cNvSpPr txBox="1"/>
              <p:nvPr/>
            </p:nvSpPr>
            <p:spPr>
              <a:xfrm>
                <a:off x="5266481" y="2923945"/>
                <a:ext cx="6538713" cy="7286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N" i="1" smtClean="0">
                        <a:latin typeface="Cambria Math" panose="02040503050406030204" pitchFamily="18" charset="0"/>
                      </a:rPr>
                      <m:t>𝛾</m:t>
                    </m:r>
                    <m:d>
                      <m:dPr>
                        <m:sepChr m:val=","/>
                        <m:ctrlPr>
                          <a:rPr lang="en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表示推土行为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即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此次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推土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要将</m:t>
                    </m:r>
                  </m:oMath>
                </a14:m>
                <a:r>
                  <a:rPr lang="en-CN" dirty="0">
                    <a:latin typeface="+mn-ea"/>
                  </a:rPr>
                  <a:t>分布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N" dirty="0">
                    <a:latin typeface="+mn-ea"/>
                  </a:rPr>
                  <a:t>的多少数据推到</a:t>
                </a:r>
              </a:p>
              <a:p>
                <a:r>
                  <a:rPr lang="en-CN" dirty="0">
                    <a:latin typeface="+mn-ea"/>
                  </a:rPr>
                  <a:t>分布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将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数据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从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分布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CN" dirty="0">
                    <a:latin typeface="+mn-ea"/>
                  </a:rPr>
                  <a:t>推到到分布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CN" dirty="0">
                    <a:latin typeface="+mn-ea"/>
                  </a:rPr>
                  <a:t>的距离</a:t>
                </a:r>
                <a:r>
                  <a:rPr lang="en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C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CN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N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N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latin typeface="+mn-ea"/>
                  </a:rPr>
                  <a:t>。</a:t>
                </a:r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A0086B8-F60B-9544-96F7-EE5344876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481" y="2923945"/>
                <a:ext cx="6538713" cy="728661"/>
              </a:xfrm>
              <a:prstGeom prst="rect">
                <a:avLst/>
              </a:prstGeom>
              <a:blipFill>
                <a:blip r:embed="rId10"/>
                <a:stretch>
                  <a:fillRect l="-775" t="-1724" b="-68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F53C842-9C1A-504E-823C-D5A523BD7B4D}"/>
              </a:ext>
            </a:extLst>
          </p:cNvPr>
          <p:cNvSpPr txBox="1"/>
          <p:nvPr/>
        </p:nvSpPr>
        <p:spPr>
          <a:xfrm>
            <a:off x="5266481" y="3906245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EM</a:t>
            </a:r>
            <a:r>
              <a:rPr lang="zh-CN" altLang="en-US" dirty="0">
                <a:latin typeface="+mn-ea"/>
              </a:rPr>
              <a:t>距离：</a:t>
            </a:r>
            <a:endParaRPr lang="en-CN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8518AE-5077-1A4A-BC6A-AF4D71943BD4}"/>
                  </a:ext>
                </a:extLst>
              </p:cNvPr>
              <p:cNvSpPr txBox="1"/>
              <p:nvPr/>
            </p:nvSpPr>
            <p:spPr>
              <a:xfrm>
                <a:off x="6773280" y="4381999"/>
                <a:ext cx="3146223" cy="61465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C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N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</m:d>
                      <m:r>
                        <a:rPr lang="en-CN" sz="2400" i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CN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CN" sz="2400" i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CN" sz="240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CN" sz="2400" i="0">
                                  <a:latin typeface="Cambria Math" panose="02040503050406030204" pitchFamily="18" charset="0"/>
                                </a:rPr>
                                <m:t>Π</m:t>
                              </m:r>
                            </m:lim>
                          </m:limLow>
                        </m:fName>
                        <m:e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F8518AE-5077-1A4A-BC6A-AF4D71943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280" y="4381999"/>
                <a:ext cx="3146223" cy="614655"/>
              </a:xfrm>
              <a:prstGeom prst="rect">
                <a:avLst/>
              </a:prstGeom>
              <a:blipFill>
                <a:blip r:embed="rId11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7A032-C292-4847-BF64-377223F38354}"/>
                  </a:ext>
                </a:extLst>
              </p:cNvPr>
              <p:cNvSpPr txBox="1"/>
              <p:nvPr/>
            </p:nvSpPr>
            <p:spPr>
              <a:xfrm>
                <a:off x="5307343" y="5376969"/>
                <a:ext cx="46121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n-CN" dirty="0">
                    <a:latin typeface="+mn-ea"/>
                  </a:rPr>
                  <a:t>表示两种分布所有可能的</a:t>
                </a:r>
                <a:r>
                  <a:rPr lang="en-US" altLang="zh-CN" dirty="0">
                    <a:latin typeface="+mn-ea"/>
                  </a:rPr>
                  <a:t>Moving</a:t>
                </a:r>
                <a:r>
                  <a:rPr lang="zh-CN" altLang="en-US" dirty="0">
                    <a:latin typeface="+mn-ea"/>
                  </a:rPr>
                  <a:t> </a:t>
                </a:r>
                <a:r>
                  <a:rPr lang="en-US" altLang="zh-CN" dirty="0">
                    <a:latin typeface="+mn-ea"/>
                  </a:rPr>
                  <a:t>plans</a:t>
                </a:r>
                <a:r>
                  <a:rPr lang="zh-CN" altLang="en-US" dirty="0">
                    <a:latin typeface="+mn-ea"/>
                  </a:rPr>
                  <a:t>。</a:t>
                </a:r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EC7A032-C292-4847-BF64-377223F383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7343" y="5376969"/>
                <a:ext cx="4612160" cy="369332"/>
              </a:xfrm>
              <a:prstGeom prst="rect">
                <a:avLst/>
              </a:prstGeom>
              <a:blipFill>
                <a:blip r:embed="rId12"/>
                <a:stretch>
                  <a:fillRect t="-6667" r="-275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24651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E1296-B0C0-6749-8F36-F19DB13349B1}"/>
              </a:ext>
            </a:extLst>
          </p:cNvPr>
          <p:cNvSpPr txBox="1"/>
          <p:nvPr/>
        </p:nvSpPr>
        <p:spPr>
          <a:xfrm>
            <a:off x="887194" y="1290993"/>
            <a:ext cx="103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EM</a:t>
            </a:r>
            <a:r>
              <a:rPr lang="zh-CN" altLang="en-US" sz="2400" dirty="0">
                <a:latin typeface="+mn-ea"/>
              </a:rPr>
              <a:t>距离在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上的使用，将判别器目标函数改写为：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03BE3A-E25A-9B4F-B01B-C86B2EC762AD}"/>
                  </a:ext>
                </a:extLst>
              </p:cNvPr>
              <p:cNvSpPr txBox="1"/>
              <p:nvPr/>
            </p:nvSpPr>
            <p:spPr>
              <a:xfrm>
                <a:off x="817339" y="1752658"/>
                <a:ext cx="10557321" cy="6161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∈1−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𝐿𝑖𝑝𝑠𝑐h𝑖𝑡𝑧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203BE3A-E25A-9B4F-B01B-C86B2EC76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39" y="1752658"/>
                <a:ext cx="10557321" cy="616131"/>
              </a:xfrm>
              <a:prstGeom prst="rect">
                <a:avLst/>
              </a:prstGeom>
              <a:blipFill>
                <a:blip r:embed="rId3"/>
                <a:stretch>
                  <a:fillRect b="-102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6CC6F2-987F-BF41-A2AE-2F7D40C1C2C4}"/>
                  </a:ext>
                </a:extLst>
              </p:cNvPr>
              <p:cNvSpPr txBox="1"/>
              <p:nvPr/>
            </p:nvSpPr>
            <p:spPr>
              <a:xfrm>
                <a:off x="1030147" y="2645788"/>
                <a:ext cx="5771901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满足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𝐿𝑖𝑝𝑠𝑐h𝑖𝑡𝑧</m:t>
                    </m:r>
                  </m:oMath>
                </a14:m>
                <a:r>
                  <a:rPr lang="en-CN" dirty="0">
                    <a:latin typeface="+mn-ea"/>
                  </a:rPr>
                  <a:t>约束条件</a:t>
                </a:r>
                <a:r>
                  <a:rPr lang="zh-CN" altLang="en-US" dirty="0">
                    <a:latin typeface="+mn-ea"/>
                  </a:rPr>
                  <a:t>。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𝐿𝑖𝑝𝑠𝑐h𝑖𝑡𝑧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函数定义如下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46CC6F2-987F-BF41-A2AE-2F7D40C1C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" y="2645788"/>
                <a:ext cx="5771901" cy="370294"/>
              </a:xfrm>
              <a:prstGeom prst="rect">
                <a:avLst/>
              </a:prstGeom>
              <a:blipFill>
                <a:blip r:embed="rId4"/>
                <a:stretch>
                  <a:fillRect l="-879" t="-6667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013641-8F91-C047-828A-EB10C68718BC}"/>
                  </a:ext>
                </a:extLst>
              </p:cNvPr>
              <p:cNvSpPr txBox="1"/>
              <p:nvPr/>
            </p:nvSpPr>
            <p:spPr>
              <a:xfrm>
                <a:off x="3047036" y="3247227"/>
                <a:ext cx="60940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CN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N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N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CN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CN" i="1">
                          <a:latin typeface="Cambria Math" panose="02040503050406030204" pitchFamily="18" charset="0"/>
                        </a:rPr>
                        <m:t>𝐾</m:t>
                      </m:r>
                      <m:d>
                        <m:dPr>
                          <m:begChr m:val="‖"/>
                          <m:endChr m:val="‖"/>
                          <m:ctrlPr>
                            <a:rPr lang="en-CN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N" i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013641-8F91-C047-828A-EB10C6871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036" y="3247227"/>
                <a:ext cx="6094070" cy="369332"/>
              </a:xfrm>
              <a:prstGeom prst="rect">
                <a:avLst/>
              </a:prstGeom>
              <a:blipFill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8D8572-6147-CD46-9263-4DAC9C475002}"/>
                  </a:ext>
                </a:extLst>
              </p:cNvPr>
              <p:cNvSpPr txBox="1"/>
              <p:nvPr/>
            </p:nvSpPr>
            <p:spPr>
              <a:xfrm>
                <a:off x="1030147" y="3841919"/>
                <a:ext cx="105573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+mn-ea"/>
                  </a:rPr>
                  <a:t>即要求输入的变化乘以</a:t>
                </a:r>
                <a:r>
                  <a:rPr lang="en-US" altLang="zh-CN" dirty="0" err="1">
                    <a:latin typeface="+mn-ea"/>
                  </a:rPr>
                  <a:t>K</a:t>
                </a:r>
                <a:r>
                  <a:rPr lang="zh-CN" altLang="en-US" dirty="0">
                    <a:latin typeface="+mn-ea"/>
                  </a:rPr>
                  <a:t>小于输出的变化，输出变化不能太快，从而保证函数是平滑的。当</a:t>
                </a:r>
                <a:r>
                  <a:rPr lang="en-US" altLang="zh-CN" dirty="0">
                    <a:latin typeface="+mn-ea"/>
                  </a:rPr>
                  <a:t>K=1</a:t>
                </a:r>
                <a:r>
                  <a:rPr lang="zh-CN" altLang="en-US" dirty="0">
                    <a:latin typeface="+mn-ea"/>
                  </a:rPr>
                  <a:t>时，此时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𝐿𝑖𝑝𝑠𝑐h𝑖𝑡𝑧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函数为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𝐿𝑖𝑝𝑠𝑐h𝑖𝑡𝑧</m:t>
                    </m:r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8D8572-6147-CD46-9263-4DAC9C475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147" y="3841919"/>
                <a:ext cx="10557321" cy="646331"/>
              </a:xfrm>
              <a:prstGeom prst="rect">
                <a:avLst/>
              </a:prstGeom>
              <a:blipFill>
                <a:blip r:embed="rId6"/>
                <a:stretch>
                  <a:fillRect l="-481" t="-3846" b="-1346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7CC0E66-ED24-4043-908F-84717E064EAF}"/>
              </a:ext>
            </a:extLst>
          </p:cNvPr>
          <p:cNvSpPr txBox="1"/>
          <p:nvPr/>
        </p:nvSpPr>
        <p:spPr>
          <a:xfrm>
            <a:off x="1621434" y="5083254"/>
            <a:ext cx="9374746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中，采取</a:t>
            </a:r>
            <a:r>
              <a:rPr lang="en-US" altLang="zh-CN" sz="2400" dirty="0">
                <a:latin typeface="+mn-ea"/>
              </a:rPr>
              <a:t>Weight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clipping</a:t>
            </a:r>
            <a:r>
              <a:rPr lang="zh-CN" altLang="en-US" sz="2400" dirty="0">
                <a:latin typeface="+mn-ea"/>
              </a:rPr>
              <a:t>的方式让判别器目标函数更平滑。</a:t>
            </a:r>
            <a:endParaRPr lang="en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7190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E1296-B0C0-6749-8F36-F19DB13349B1}"/>
              </a:ext>
            </a:extLst>
          </p:cNvPr>
          <p:cNvSpPr txBox="1"/>
          <p:nvPr/>
        </p:nvSpPr>
        <p:spPr>
          <a:xfrm>
            <a:off x="887194" y="1290993"/>
            <a:ext cx="10363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总结，与传统</a:t>
            </a: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的区别：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395B1F-5540-9D48-8391-2390BE00C391}"/>
                  </a:ext>
                </a:extLst>
              </p:cNvPr>
              <p:cNvSpPr txBox="1"/>
              <p:nvPr/>
            </p:nvSpPr>
            <p:spPr>
              <a:xfrm>
                <a:off x="1875099" y="2169796"/>
                <a:ext cx="9766441" cy="36742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en-US" altLang="zh-CN" sz="2400" dirty="0">
                    <a:latin typeface="+mn-ea"/>
                  </a:rPr>
                  <a:t>1</a:t>
                </a:r>
                <a:r>
                  <a:rPr lang="zh-CN" altLang="en-US" sz="2400" dirty="0">
                    <a:latin typeface="+mn-ea"/>
                  </a:rPr>
                  <a:t>）判别器最后一层去掉</a:t>
                </a:r>
                <a:r>
                  <a:rPr lang="en-US" altLang="zh-CN" sz="2400" dirty="0">
                    <a:latin typeface="+mn-ea"/>
                  </a:rPr>
                  <a:t>sigmoid</a:t>
                </a:r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algn="l">
                  <a:lnSpc>
                    <a:spcPct val="200000"/>
                  </a:lnSpc>
                </a:pPr>
                <a:r>
                  <a:rPr lang="en-US" altLang="zh-CN" sz="2400" dirty="0">
                    <a:latin typeface="+mn-ea"/>
                  </a:rPr>
                  <a:t>2</a:t>
                </a:r>
                <a:r>
                  <a:rPr lang="zh-CN" altLang="en-US" sz="2400" dirty="0">
                    <a:latin typeface="+mn-ea"/>
                  </a:rPr>
                  <a:t>）生成器与判别器的损失不再取</a:t>
                </a:r>
                <a:r>
                  <a:rPr lang="en-US" altLang="zh-CN" sz="2400" dirty="0">
                    <a:latin typeface="+mn-ea"/>
                  </a:rPr>
                  <a:t>log</a:t>
                </a:r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algn="l">
                  <a:lnSpc>
                    <a:spcPct val="200000"/>
                  </a:lnSpc>
                </a:pPr>
                <a:r>
                  <a:rPr lang="en-US" altLang="zh-CN" sz="2400" dirty="0">
                    <a:latin typeface="+mn-ea"/>
                  </a:rPr>
                  <a:t>3</a:t>
                </a:r>
                <a:r>
                  <a:rPr lang="zh-CN" altLang="en-US" sz="2400" dirty="0">
                    <a:latin typeface="+mn-ea"/>
                  </a:rPr>
                  <a:t>）</a:t>
                </a:r>
                <a:r>
                  <a:rPr lang="en-US" altLang="zh-CN" sz="2400" dirty="0">
                    <a:latin typeface="+mn-ea"/>
                  </a:rPr>
                  <a:t>weight</a:t>
                </a:r>
                <a:r>
                  <a:rPr lang="zh-CN" altLang="en-US" sz="2400" dirty="0">
                    <a:latin typeface="+mn-ea"/>
                  </a:rPr>
                  <a:t> </a:t>
                </a:r>
                <a:r>
                  <a:rPr lang="en-US" altLang="zh-CN" sz="2400" dirty="0">
                    <a:latin typeface="+mn-ea"/>
                  </a:rPr>
                  <a:t>clipping</a:t>
                </a:r>
                <a:r>
                  <a:rPr lang="zh-CN" altLang="en-US" sz="2400" dirty="0">
                    <a:latin typeface="+mn-ea"/>
                  </a:rPr>
                  <a:t>：训练判别器时，每次参数更新后的值在一个范围</a:t>
                </a:r>
                <a:r>
                  <a:rPr lang="en-US" altLang="zh-CN" sz="2400" dirty="0">
                    <a:latin typeface="+mn-ea"/>
                  </a:rPr>
                  <a:t>(-</a:t>
                </a:r>
                <a:r>
                  <a:rPr lang="en-US" altLang="zh-CN" sz="2400" dirty="0" err="1">
                    <a:latin typeface="+mn-ea"/>
                  </a:rPr>
                  <a:t>c,c</a:t>
                </a:r>
                <a:r>
                  <a:rPr lang="en-US" altLang="zh-CN" sz="2400" dirty="0">
                    <a:latin typeface="+mn-ea"/>
                  </a:rPr>
                  <a:t>)</a:t>
                </a:r>
                <a:r>
                  <a:rPr lang="zh-CN" altLang="en-US" sz="2400" dirty="0">
                    <a:latin typeface="+mn-ea"/>
                  </a:rPr>
                  <a:t>，使得</a:t>
                </a:r>
                <a:r>
                  <a:rPr lang="en-US" altLang="zh-CN" sz="2400" dirty="0">
                    <a:latin typeface="+mn-ea"/>
                  </a:rPr>
                  <a:t>D</a:t>
                </a:r>
                <a:r>
                  <a:rPr lang="zh-CN" altLang="en-US" sz="2400" dirty="0">
                    <a:latin typeface="+mn-ea"/>
                  </a:rPr>
                  <a:t>尽量满足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𝐿𝑖𝑝𝑠𝑐h𝑖𝑡𝑧</m:t>
                    </m:r>
                  </m:oMath>
                </a14:m>
                <a:r>
                  <a:rPr lang="en-CN" sz="2400" dirty="0">
                    <a:latin typeface="+mn-ea"/>
                  </a:rPr>
                  <a:t>约束条件 </a:t>
                </a:r>
                <a:r>
                  <a:rPr lang="zh-CN" altLang="en-US" sz="2400" dirty="0">
                    <a:latin typeface="+mn-ea"/>
                  </a:rPr>
                  <a:t>。</a:t>
                </a:r>
                <a:endParaRPr lang="en-US" altLang="zh-CN" sz="2400" dirty="0">
                  <a:latin typeface="+mn-ea"/>
                </a:endParaRPr>
              </a:p>
              <a:p>
                <a:pPr algn="l">
                  <a:lnSpc>
                    <a:spcPct val="200000"/>
                  </a:lnSpc>
                </a:pPr>
                <a:r>
                  <a:rPr lang="en-US" altLang="zh-CN" sz="2400" dirty="0">
                    <a:latin typeface="+mn-ea"/>
                  </a:rPr>
                  <a:t>4</a:t>
                </a:r>
                <a:r>
                  <a:rPr lang="zh-CN" altLang="en-US" sz="2400" dirty="0">
                    <a:latin typeface="+mn-ea"/>
                  </a:rPr>
                  <a:t>）推荐使用</a:t>
                </a:r>
                <a:r>
                  <a:rPr lang="en-US" altLang="zh-CN" sz="2400" dirty="0" err="1">
                    <a:latin typeface="+mn-ea"/>
                  </a:rPr>
                  <a:t>RMSProp</a:t>
                </a:r>
                <a:r>
                  <a:rPr lang="zh-CN" altLang="en-US" sz="2400" dirty="0">
                    <a:latin typeface="+mn-ea"/>
                  </a:rPr>
                  <a:t>或</a:t>
                </a:r>
                <a:r>
                  <a:rPr lang="en-US" altLang="zh-CN" sz="2400" dirty="0">
                    <a:latin typeface="+mn-ea"/>
                  </a:rPr>
                  <a:t>SDG</a:t>
                </a:r>
                <a:r>
                  <a:rPr lang="zh-CN" altLang="en-US" sz="2400" dirty="0">
                    <a:latin typeface="+mn-ea"/>
                  </a:rPr>
                  <a:t>优化算法。</a:t>
                </a:r>
                <a:endParaRPr lang="en-US" altLang="zh-CN" sz="2400" dirty="0">
                  <a:latin typeface="+mn-ea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5395B1F-5540-9D48-8391-2390BE00C3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099" y="2169796"/>
                <a:ext cx="9766441" cy="3674211"/>
              </a:xfrm>
              <a:prstGeom prst="rect">
                <a:avLst/>
              </a:prstGeom>
              <a:blipFill>
                <a:blip r:embed="rId3"/>
                <a:stretch>
                  <a:fillRect l="-909" b="-274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68008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E1296-B0C0-6749-8F36-F19DB13349B1}"/>
              </a:ext>
            </a:extLst>
          </p:cNvPr>
          <p:cNvSpPr txBox="1"/>
          <p:nvPr/>
        </p:nvSpPr>
        <p:spPr>
          <a:xfrm>
            <a:off x="887194" y="1290993"/>
            <a:ext cx="1036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存在的问题，训练困难和收敛缓慢的问题，造成这些问题的原因是</a:t>
            </a:r>
            <a:r>
              <a:rPr lang="en-US" altLang="zh-CN" sz="2400" dirty="0">
                <a:latin typeface="+mn-ea"/>
              </a:rPr>
              <a:t>Weight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clipping</a:t>
            </a:r>
            <a:r>
              <a:rPr lang="zh-CN" altLang="en-US" sz="2400" dirty="0">
                <a:latin typeface="+mn-ea"/>
              </a:rPr>
              <a:t>：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5395B1F-5540-9D48-8391-2390BE00C391}"/>
              </a:ext>
            </a:extLst>
          </p:cNvPr>
          <p:cNvSpPr txBox="1"/>
          <p:nvPr/>
        </p:nvSpPr>
        <p:spPr>
          <a:xfrm>
            <a:off x="1196085" y="2448562"/>
            <a:ext cx="9799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latin typeface="+mn-ea"/>
              </a:rPr>
              <a:t>判别器为了实现返回的损失可以更好的区分真实样本和生成样本，模型参数容易取到最大值或最小值，假设设定范围</a:t>
            </a:r>
            <a:r>
              <a:rPr lang="en-US" altLang="zh-CN" sz="2400" dirty="0">
                <a:latin typeface="+mn-ea"/>
              </a:rPr>
              <a:t>[-0.01,0.01],</a:t>
            </a:r>
            <a:r>
              <a:rPr lang="zh-CN" altLang="en-US" sz="2400" dirty="0">
                <a:latin typeface="+mn-ea"/>
              </a:rPr>
              <a:t> 如下图所示会集中在最大值</a:t>
            </a:r>
            <a:r>
              <a:rPr lang="en-US" altLang="zh-CN" sz="2400" dirty="0">
                <a:latin typeface="+mn-ea"/>
              </a:rPr>
              <a:t>0.01</a:t>
            </a:r>
            <a:r>
              <a:rPr lang="zh-CN" altLang="en-US" sz="2400" dirty="0">
                <a:latin typeface="+mn-ea"/>
              </a:rPr>
              <a:t>与最小值</a:t>
            </a:r>
            <a:r>
              <a:rPr lang="en-US" altLang="zh-CN" sz="2400" dirty="0">
                <a:latin typeface="+mn-ea"/>
              </a:rPr>
              <a:t>-0.01</a:t>
            </a:r>
            <a:r>
              <a:rPr lang="zh-CN" altLang="en-US" sz="2400" dirty="0">
                <a:latin typeface="+mn-ea"/>
              </a:rPr>
              <a:t>上。</a:t>
            </a:r>
            <a:endParaRPr lang="en-US" altLang="zh-CN" sz="2400" dirty="0">
              <a:latin typeface="+mn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61D30F-CBB3-FE47-8EC1-4EFC895ED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222" y="3328964"/>
            <a:ext cx="3727450" cy="322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975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D8E1296-B0C0-6749-8F36-F19DB13349B1}"/>
              </a:ext>
            </a:extLst>
          </p:cNvPr>
          <p:cNvSpPr txBox="1"/>
          <p:nvPr/>
        </p:nvSpPr>
        <p:spPr>
          <a:xfrm>
            <a:off x="887194" y="1290993"/>
            <a:ext cx="103633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WGAN-GP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(GP: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gradient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penalty)</a:t>
            </a:r>
            <a:r>
              <a:rPr lang="zh-CN" altLang="en-US" sz="2400" dirty="0">
                <a:latin typeface="+mn-ea"/>
              </a:rPr>
              <a:t> 的提出就是为了解决</a:t>
            </a:r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遇到的问题，不再使用</a:t>
            </a:r>
            <a:r>
              <a:rPr lang="en-US" altLang="zh-CN" sz="2400" dirty="0">
                <a:latin typeface="+mn-ea"/>
              </a:rPr>
              <a:t>WGAN</a:t>
            </a:r>
            <a:r>
              <a:rPr lang="zh-CN" altLang="en-US" sz="2400" dirty="0">
                <a:latin typeface="+mn-ea"/>
              </a:rPr>
              <a:t>中</a:t>
            </a:r>
            <a:r>
              <a:rPr lang="en-US" altLang="zh-CN" sz="2400" dirty="0">
                <a:latin typeface="+mn-ea"/>
              </a:rPr>
              <a:t>Weight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clipping</a:t>
            </a:r>
            <a:r>
              <a:rPr lang="zh-CN" altLang="en-US" sz="2400" dirty="0">
                <a:latin typeface="+mn-ea"/>
              </a:rPr>
              <a:t>的方式来粗暴地限制参数范围。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E869E-B9E8-DD4B-98C5-991A135B9378}"/>
                  </a:ext>
                </a:extLst>
              </p:cNvPr>
              <p:cNvSpPr txBox="1"/>
              <p:nvPr/>
            </p:nvSpPr>
            <p:spPr>
              <a:xfrm>
                <a:off x="887194" y="2536017"/>
                <a:ext cx="102162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dirty="0">
                    <a:latin typeface="+mn-ea"/>
                  </a:rPr>
                  <a:t>WGAN-GP</a:t>
                </a:r>
                <a:r>
                  <a:rPr lang="zh-CN" altLang="en-US" sz="2000" dirty="0">
                    <a:latin typeface="+mn-ea"/>
                  </a:rPr>
                  <a:t>： 当判别器</a:t>
                </a:r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N" sz="2000" dirty="0">
                    <a:latin typeface="+mn-ea"/>
                  </a:rPr>
                  <a:t>服从</a:t>
                </a:r>
                <a:r>
                  <a:rPr lang="en-US" altLang="zh-CN" sz="2000" dirty="0">
                    <a:latin typeface="+mn-ea"/>
                  </a:rPr>
                  <a:t>1-Lipschitz</a:t>
                </a:r>
                <a:r>
                  <a:rPr lang="zh-CN" altLang="en-US" sz="2000" dirty="0">
                    <a:latin typeface="+mn-ea"/>
                  </a:rPr>
                  <a:t>约束时，等价于判别器</a:t>
                </a:r>
                <a14:m>
                  <m:oMath xmlns:m="http://schemas.openxmlformats.org/officeDocument/2006/math">
                    <m:r>
                      <a:rPr lang="en-CN" sz="2000" i="1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N" sz="2000" dirty="0">
                    <a:latin typeface="+mn-ea"/>
                  </a:rPr>
                  <a:t>在任意地方的梯度都小于</a:t>
                </a:r>
                <a:r>
                  <a:rPr lang="en-US" altLang="zh-CN" sz="2000" dirty="0">
                    <a:latin typeface="+mn-ea"/>
                  </a:rPr>
                  <a:t>1</a:t>
                </a:r>
                <a:r>
                  <a:rPr lang="zh-CN" altLang="en-US" sz="2000" dirty="0">
                    <a:latin typeface="+mn-ea"/>
                  </a:rPr>
                  <a:t>，公式如下：</a:t>
                </a:r>
                <a:endParaRPr lang="en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E7E869E-B9E8-DD4B-98C5-991A135B93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94" y="2536017"/>
                <a:ext cx="10216235" cy="707886"/>
              </a:xfrm>
              <a:prstGeom prst="rect">
                <a:avLst/>
              </a:prstGeom>
              <a:blipFill>
                <a:blip r:embed="rId3"/>
                <a:stretch>
                  <a:fillRect l="-745" t="-3509" b="-14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8DF66C-6951-B347-97B6-6C2B08069960}"/>
                  </a:ext>
                </a:extLst>
              </p:cNvPr>
              <p:cNvSpPr txBox="1"/>
              <p:nvPr/>
            </p:nvSpPr>
            <p:spPr>
              <a:xfrm>
                <a:off x="3049361" y="3244334"/>
                <a:ext cx="609872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24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CN" sz="2400" i="0">
                          <a:latin typeface="Cambria Math" panose="02040503050406030204" pitchFamily="18" charset="0"/>
                        </a:rPr>
                        <m:t>∈1−</m:t>
                      </m:r>
                      <m:r>
                        <a:rPr lang="en-CN" sz="2400" i="1">
                          <a:latin typeface="Cambria Math" panose="02040503050406030204" pitchFamily="18" charset="0"/>
                        </a:rPr>
                        <m:t>𝐿𝑖𝑝𝑠𝑐h𝑖𝑡𝑧</m:t>
                      </m:r>
                      <m:r>
                        <a:rPr lang="en-CN" sz="2400" i="0">
                          <a:latin typeface="Cambria Math" panose="02040503050406030204" pitchFamily="18" charset="0"/>
                        </a:rPr>
                        <m:t> ⟺</m:t>
                      </m:r>
                      <m:d>
                        <m:dPr>
                          <m:begChr m:val="‖"/>
                          <m:endChr m:val="‖"/>
                          <m:ctrlPr>
                            <a:rPr lang="en-CN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CN" sz="2400" i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CN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d>
                            <m:dPr>
                              <m:ctrlPr>
                                <a:rPr lang="en-CN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8DF66C-6951-B347-97B6-6C2B080699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9361" y="3244334"/>
                <a:ext cx="6098720" cy="461665"/>
              </a:xfrm>
              <a:prstGeom prst="rect">
                <a:avLst/>
              </a:prstGeom>
              <a:blipFill>
                <a:blip r:embed="rId4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C25FFB8-B279-A947-B87D-094D65F9AE70}"/>
              </a:ext>
            </a:extLst>
          </p:cNvPr>
          <p:cNvSpPr txBox="1"/>
          <p:nvPr/>
        </p:nvSpPr>
        <p:spPr>
          <a:xfrm>
            <a:off x="887194" y="3886200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 err="1">
                <a:latin typeface="+mn-ea"/>
              </a:rPr>
              <a:t>判别器的目标函数可改写为</a:t>
            </a:r>
            <a:r>
              <a:rPr lang="zh-CN" altLang="en-US" sz="2000" dirty="0">
                <a:latin typeface="+mn-ea"/>
              </a:rPr>
              <a:t>：</a:t>
            </a:r>
            <a:endParaRPr lang="en-CN" sz="20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1E88B-3733-EB40-8361-89260A8F4BF7}"/>
                  </a:ext>
                </a:extLst>
              </p:cNvPr>
              <p:cNvSpPr txBox="1"/>
              <p:nvPr/>
            </p:nvSpPr>
            <p:spPr>
              <a:xfrm>
                <a:off x="546108" y="4345674"/>
                <a:ext cx="10557321" cy="8494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𝑑𝑎𝑡𝑎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sSub>
                                <m:sSub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N" sz="24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d>
                                <m:dPr>
                                  <m:ctrlPr>
                                    <a:rPr lang="en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nary>
                            <m:naryPr>
                              <m:supHide m:val="on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0,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CN" sz="24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N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CN" sz="2400"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sub>
                                          </m:sSub>
                                          <m:r>
                                            <a:rPr lang="en-CN" sz="24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  <m:d>
                                            <m:dPr>
                                              <m:ctrlPr>
                                                <a:rPr lang="en-CN" sz="240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1E88B-3733-EB40-8361-89260A8F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108" y="4345674"/>
                <a:ext cx="10557321" cy="849463"/>
              </a:xfrm>
              <a:prstGeom prst="rect">
                <a:avLst/>
              </a:prstGeom>
              <a:blipFill>
                <a:blip r:embed="rId5"/>
                <a:stretch>
                  <a:fillRect t="-185075" b="-25970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54776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EF52C6FC-C66B-5341-9632-0FB4CAF3EBE6}"/>
              </a:ext>
            </a:extLst>
          </p:cNvPr>
          <p:cNvSpPr/>
          <p:nvPr/>
        </p:nvSpPr>
        <p:spPr>
          <a:xfrm rot="16200000">
            <a:off x="5487058" y="2742498"/>
            <a:ext cx="1245106" cy="3499754"/>
          </a:xfrm>
          <a:prstGeom prst="ellipse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GAN</a:t>
            </a:r>
            <a:r>
              <a:rPr lang="zh-CN" altLang="en-US" dirty="0"/>
              <a:t>的改进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8E1296-B0C0-6749-8F36-F19DB13349B1}"/>
                  </a:ext>
                </a:extLst>
              </p:cNvPr>
              <p:cNvSpPr txBox="1"/>
              <p:nvPr/>
            </p:nvSpPr>
            <p:spPr>
              <a:xfrm>
                <a:off x="887194" y="1290993"/>
                <a:ext cx="10363398" cy="12586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latin typeface="+mn-ea"/>
                  </a:rPr>
                  <a:t>采样最后一项，即定义惩罚样本抽取数据的空间分布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</a:rPr>
                  <a:t>,</a:t>
                </a:r>
                <a:r>
                  <a:rPr lang="zh-CN" altLang="en-US" sz="2400" dirty="0">
                    <a:latin typeface="+mn-ea"/>
                  </a:rPr>
                  <a:t> 通过实验发现，</a:t>
                </a:r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+mn-ea"/>
                  </a:rPr>
                  <a:t>设置成生成数据空间分布与真实数据空间分布之间的效果比较好，上式可改写为：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D8E1296-B0C0-6749-8F36-F19DB13349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194" y="1290993"/>
                <a:ext cx="10363398" cy="1258678"/>
              </a:xfrm>
              <a:prstGeom prst="rect">
                <a:avLst/>
              </a:prstGeom>
              <a:blipFill>
                <a:blip r:embed="rId3"/>
                <a:stretch>
                  <a:fillRect l="-979" t="-4000" r="-3794" b="-11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1E88B-3733-EB40-8361-89260A8F4BF7}"/>
                  </a:ext>
                </a:extLst>
              </p:cNvPr>
              <p:cNvSpPr txBox="1"/>
              <p:nvPr/>
            </p:nvSpPr>
            <p:spPr>
              <a:xfrm>
                <a:off x="1411523" y="2609880"/>
                <a:ext cx="10557321" cy="573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40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∼</m:t>
                            </m:r>
                            <m:sSub>
                              <m:sSub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N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CN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d>
                              <m:dPr>
                                <m:ctrlPr>
                                  <a:rPr lang="en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func>
                  </m:oMath>
                </a14:m>
                <a:r>
                  <a:rPr lang="en-CN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CN" sz="2400" i="1">
                            <a:latin typeface="Cambria Math" panose="02040503050406030204" pitchFamily="18" charset="0"/>
                          </a:rPr>
                          <m:t>∼</m:t>
                        </m:r>
                        <m:sSub>
                          <m:sSubPr>
                            <m:ctrlPr>
                              <a:rPr lang="en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N" sz="24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𝑝𝑒𝑛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𝑎𝑙𝑡𝑦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CN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CN" sz="2400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CN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CN" sz="2400">
                                            <a:latin typeface="Cambria Math" panose="02040503050406030204" pitchFamily="18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CN" sz="2400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  <m:d>
                                      <m:dPr>
                                        <m:ctrlPr>
                                          <a:rPr lang="en-CN" sz="2400" i="1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N" sz="24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</m:func>
                      </m:e>
                    </m:d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D1E88B-3733-EB40-8361-89260A8F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523" y="2609880"/>
                <a:ext cx="10557321" cy="57355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Oval 1">
            <a:extLst>
              <a:ext uri="{FF2B5EF4-FFF2-40B4-BE49-F238E27FC236}">
                <a16:creationId xmlns:a16="http://schemas.microsoft.com/office/drawing/2014/main" id="{544B61A0-EA22-1143-841C-B283FAC80C9C}"/>
              </a:ext>
            </a:extLst>
          </p:cNvPr>
          <p:cNvSpPr/>
          <p:nvPr/>
        </p:nvSpPr>
        <p:spPr>
          <a:xfrm rot="1553535">
            <a:off x="3733562" y="3561647"/>
            <a:ext cx="1311966" cy="1861457"/>
          </a:xfrm>
          <a:prstGeom prst="ellips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16F2C25-97F9-C145-B211-5DFDFC8C68CC}"/>
              </a:ext>
            </a:extLst>
          </p:cNvPr>
          <p:cNvSpPr/>
          <p:nvPr/>
        </p:nvSpPr>
        <p:spPr>
          <a:xfrm rot="19875575">
            <a:off x="7203502" y="3444407"/>
            <a:ext cx="1311966" cy="1861457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0273F2-93A8-7D4A-AEEF-BECF0AEAADEC}"/>
                  </a:ext>
                </a:extLst>
              </p:cNvPr>
              <p:cNvSpPr txBox="1"/>
              <p:nvPr/>
            </p:nvSpPr>
            <p:spPr>
              <a:xfrm>
                <a:off x="3779615" y="3532163"/>
                <a:ext cx="7778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60273F2-93A8-7D4A-AEEF-BECF0AEAA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615" y="3532163"/>
                <a:ext cx="777842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7C0F0-2404-484D-80D2-B742165E9543}"/>
                  </a:ext>
                </a:extLst>
              </p:cNvPr>
              <p:cNvSpPr txBox="1"/>
              <p:nvPr/>
            </p:nvSpPr>
            <p:spPr>
              <a:xfrm>
                <a:off x="7859485" y="3439591"/>
                <a:ext cx="464358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8C7C0F0-2404-484D-80D2-B742165E9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9485" y="3439591"/>
                <a:ext cx="464358" cy="391902"/>
              </a:xfrm>
              <a:prstGeom prst="rect">
                <a:avLst/>
              </a:prstGeom>
              <a:blipFill>
                <a:blip r:embed="rId6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1536C8-BDE7-2444-A0A2-78283191D020}"/>
                  </a:ext>
                </a:extLst>
              </p:cNvPr>
              <p:cNvSpPr txBox="1"/>
              <p:nvPr/>
            </p:nvSpPr>
            <p:spPr>
              <a:xfrm>
                <a:off x="5791911" y="3885422"/>
                <a:ext cx="1037528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N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𝑝𝑒𝑛𝑎𝑙𝑡𝑦</m:t>
                          </m:r>
                        </m:sub>
                      </m:sSub>
                    </m:oMath>
                  </m:oMathPara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51536C8-BDE7-2444-A0A2-78283191D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911" y="3885422"/>
                <a:ext cx="1037528" cy="391261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3699C299-5728-5849-A5A5-583DEF88914B}"/>
              </a:ext>
            </a:extLst>
          </p:cNvPr>
          <p:cNvSpPr/>
          <p:nvPr/>
        </p:nvSpPr>
        <p:spPr>
          <a:xfrm>
            <a:off x="4400714" y="4239153"/>
            <a:ext cx="156743" cy="100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A0459EF-6C7B-994F-9CE0-727602269727}"/>
              </a:ext>
            </a:extLst>
          </p:cNvPr>
          <p:cNvSpPr/>
          <p:nvPr/>
        </p:nvSpPr>
        <p:spPr>
          <a:xfrm>
            <a:off x="4373498" y="4652812"/>
            <a:ext cx="156743" cy="100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9758875-33C0-A445-9F73-E2F046413181}"/>
              </a:ext>
            </a:extLst>
          </p:cNvPr>
          <p:cNvSpPr/>
          <p:nvPr/>
        </p:nvSpPr>
        <p:spPr>
          <a:xfrm>
            <a:off x="7709971" y="4641923"/>
            <a:ext cx="156743" cy="100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0805FA4-545A-0842-B8D9-789C3A473CF9}"/>
              </a:ext>
            </a:extLst>
          </p:cNvPr>
          <p:cNvSpPr/>
          <p:nvPr/>
        </p:nvSpPr>
        <p:spPr>
          <a:xfrm>
            <a:off x="7601111" y="4108520"/>
            <a:ext cx="156743" cy="100253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D785A-E739-4D47-BB23-88BB1B2DEFB2}"/>
              </a:ext>
            </a:extLst>
          </p:cNvPr>
          <p:cNvCxnSpPr>
            <a:cxnSpLocks/>
            <a:stCxn id="14" idx="5"/>
            <a:endCxn id="16" idx="0"/>
          </p:cNvCxnSpPr>
          <p:nvPr/>
        </p:nvCxnSpPr>
        <p:spPr>
          <a:xfrm>
            <a:off x="4534503" y="4324724"/>
            <a:ext cx="3253840" cy="317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DC2F024-1F1E-624E-8E58-E2BF98B3B0AA}"/>
              </a:ext>
            </a:extLst>
          </p:cNvPr>
          <p:cNvCxnSpPr>
            <a:cxnSpLocks/>
            <a:stCxn id="15" idx="6"/>
            <a:endCxn id="17" idx="3"/>
          </p:cNvCxnSpPr>
          <p:nvPr/>
        </p:nvCxnSpPr>
        <p:spPr>
          <a:xfrm flipV="1">
            <a:off x="4530241" y="4194091"/>
            <a:ext cx="3093824" cy="508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165E30-AB74-604F-B758-00B5C6D63DEB}"/>
                  </a:ext>
                </a:extLst>
              </p:cNvPr>
              <p:cNvSpPr txBox="1"/>
              <p:nvPr/>
            </p:nvSpPr>
            <p:spPr>
              <a:xfrm>
                <a:off x="2090056" y="5584371"/>
                <a:ext cx="9047733" cy="3912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+mn-ea"/>
                  </a:rPr>
                  <a:t>从生成样本和真实数据空间抽取一些样本点</a:t>
                </a:r>
                <a:r>
                  <a:rPr lang="zh-CN" altLang="en-US" dirty="0">
                    <a:latin typeface="+mn-ea"/>
                  </a:rPr>
                  <a:t>，多个样本之间连线构成的空间就是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𝑝𝑒𝑛𝑎𝑙𝑡𝑦</m:t>
                        </m:r>
                      </m:sub>
                    </m:sSub>
                  </m:oMath>
                </a14:m>
                <a:endParaRPr lang="en-CN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1165E30-AB74-604F-B758-00B5C6D63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056" y="5584371"/>
                <a:ext cx="9047733" cy="391261"/>
              </a:xfrm>
              <a:prstGeom prst="rect">
                <a:avLst/>
              </a:prstGeom>
              <a:blipFill>
                <a:blip r:embed="rId8"/>
                <a:stretch>
                  <a:fillRect l="-561" t="-6250" b="-156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0226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2" y="148434"/>
            <a:ext cx="6073324" cy="70256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总结</a:t>
            </a:r>
          </a:p>
        </p:txBody>
      </p:sp>
      <p:sp>
        <p:nvSpPr>
          <p:cNvPr id="28" name="AutoShape 8" descr="[公式]">
            <a:extLst>
              <a:ext uri="{FF2B5EF4-FFF2-40B4-BE49-F238E27FC236}">
                <a16:creationId xmlns:a16="http://schemas.microsoft.com/office/drawing/2014/main" id="{6FF51C6A-707D-7A40-AFC1-2AEBBA7036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63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156C8-9EA2-B748-BF3E-DD24968EB90F}"/>
              </a:ext>
            </a:extLst>
          </p:cNvPr>
          <p:cNvSpPr txBox="1"/>
          <p:nvPr/>
        </p:nvSpPr>
        <p:spPr>
          <a:xfrm>
            <a:off x="1389444" y="1805094"/>
            <a:ext cx="7827784" cy="3247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en-CN" sz="2800" dirty="0">
                <a:latin typeface="+mn-ea"/>
              </a:rPr>
              <a:t>举例理解了生成对抗网络的运行机制</a:t>
            </a:r>
            <a:r>
              <a:rPr lang="zh-CN" altLang="en-US" sz="2800" dirty="0">
                <a:latin typeface="+mn-ea"/>
              </a:rPr>
              <a:t>。</a:t>
            </a:r>
            <a:endParaRPr lang="en-US" altLang="zh-CN" sz="2800" dirty="0">
              <a:latin typeface="+mn-ea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</a:rPr>
              <a:t>学习了生成对抗网络的目标函数的构造过程。</a:t>
            </a:r>
            <a:endParaRPr lang="en-US" altLang="zh-CN" sz="2800" dirty="0">
              <a:latin typeface="+mn-ea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</a:rPr>
              <a:t>了解了目标函数的全局最优解。</a:t>
            </a:r>
            <a:endParaRPr lang="en-US" altLang="zh-CN" sz="2800" dirty="0">
              <a:latin typeface="+mn-ea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</a:rPr>
              <a:t>学习了生成对抗网络的训练过程。</a:t>
            </a:r>
            <a:endParaRPr lang="en-US" altLang="zh-CN" sz="2800" dirty="0">
              <a:latin typeface="+mn-ea"/>
            </a:endParaRPr>
          </a:p>
          <a:p>
            <a:pPr marL="457200" indent="-457200" algn="l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</a:rPr>
              <a:t>了解了对传统生成对抗网络的改进方法。</a:t>
            </a:r>
            <a:endParaRPr lang="en-CN" sz="2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8114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033B49A-F950-BFC4-6DFC-472B2E2D0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62" y="4192792"/>
            <a:ext cx="4800600" cy="2082800"/>
          </a:xfrm>
          <a:prstGeom prst="rect">
            <a:avLst/>
          </a:prstGeo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生成对抗网络结构</a:t>
            </a:r>
          </a:p>
        </p:txBody>
      </p:sp>
      <p:sp>
        <p:nvSpPr>
          <p:cNvPr id="7" name="矩形: 圓角 8">
            <a:extLst>
              <a:ext uri="{FF2B5EF4-FFF2-40B4-BE49-F238E27FC236}">
                <a16:creationId xmlns:a16="http://schemas.microsoft.com/office/drawing/2014/main" id="{AEC76A6C-CBEC-ED1B-5C2E-855F0C5AC942}"/>
              </a:ext>
            </a:extLst>
          </p:cNvPr>
          <p:cNvSpPr/>
          <p:nvPr/>
        </p:nvSpPr>
        <p:spPr>
          <a:xfrm>
            <a:off x="4616627" y="2800036"/>
            <a:ext cx="2272408" cy="11255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cxnSp>
        <p:nvCxnSpPr>
          <p:cNvPr id="9" name="直線單箭頭接點 43">
            <a:extLst>
              <a:ext uri="{FF2B5EF4-FFF2-40B4-BE49-F238E27FC236}">
                <a16:creationId xmlns:a16="http://schemas.microsoft.com/office/drawing/2014/main" id="{07B524FA-FC51-52E7-A821-EEBA0E8E1B2D}"/>
              </a:ext>
            </a:extLst>
          </p:cNvPr>
          <p:cNvCxnSpPr>
            <a:cxnSpLocks/>
          </p:cNvCxnSpPr>
          <p:nvPr/>
        </p:nvCxnSpPr>
        <p:spPr>
          <a:xfrm>
            <a:off x="3807199" y="3387092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43">
            <a:extLst>
              <a:ext uri="{FF2B5EF4-FFF2-40B4-BE49-F238E27FC236}">
                <a16:creationId xmlns:a16="http://schemas.microsoft.com/office/drawing/2014/main" id="{856673ED-A175-DC48-19D0-12498626E315}"/>
              </a:ext>
            </a:extLst>
          </p:cNvPr>
          <p:cNvCxnSpPr>
            <a:cxnSpLocks/>
          </p:cNvCxnSpPr>
          <p:nvPr/>
        </p:nvCxnSpPr>
        <p:spPr>
          <a:xfrm>
            <a:off x="7082487" y="3362825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EE16F1-7D55-5F26-75E1-DE1543C3E373}"/>
              </a:ext>
            </a:extLst>
          </p:cNvPr>
          <p:cNvSpPr txBox="1"/>
          <p:nvPr/>
        </p:nvSpPr>
        <p:spPr>
          <a:xfrm>
            <a:off x="706808" y="905815"/>
            <a:ext cx="11480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由两个主要网络构成：一个是</a:t>
            </a:r>
            <a:r>
              <a:rPr lang="en-US" altLang="zh-CN" sz="2400" dirty="0">
                <a:latin typeface="+mn-ea"/>
              </a:rPr>
              <a:t>Generator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生成器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，一个是</a:t>
            </a:r>
            <a:r>
              <a:rPr lang="en-US" altLang="zh-CN" sz="2400" dirty="0">
                <a:latin typeface="+mn-ea"/>
              </a:rPr>
              <a:t>Discriminator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判别器</a:t>
            </a:r>
            <a:r>
              <a:rPr lang="en-US" altLang="zh-CN" sz="2400" dirty="0">
                <a:latin typeface="+mn-ea"/>
              </a:rPr>
              <a:t>)</a:t>
            </a:r>
            <a:endParaRPr lang="en-CN" sz="2400" dirty="0"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F92E22-5D98-3D10-CBD1-425395837194}"/>
              </a:ext>
            </a:extLst>
          </p:cNvPr>
          <p:cNvSpPr txBox="1"/>
          <p:nvPr/>
        </p:nvSpPr>
        <p:spPr>
          <a:xfrm>
            <a:off x="1106236" y="1863349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b="1" dirty="0">
                <a:latin typeface="+mn-ea"/>
              </a:rPr>
              <a:t>生成器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30" name="矩形 20">
            <a:extLst>
              <a:ext uri="{FF2B5EF4-FFF2-40B4-BE49-F238E27FC236}">
                <a16:creationId xmlns:a16="http://schemas.microsoft.com/office/drawing/2014/main" id="{96EA8474-698E-0038-0857-9720497A8C68}"/>
              </a:ext>
            </a:extLst>
          </p:cNvPr>
          <p:cNvSpPr/>
          <p:nvPr/>
        </p:nvSpPr>
        <p:spPr>
          <a:xfrm>
            <a:off x="8027101" y="2842269"/>
            <a:ext cx="110238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文字方塊 4">
            <a:extLst>
              <a:ext uri="{FF2B5EF4-FFF2-40B4-BE49-F238E27FC236}">
                <a16:creationId xmlns:a16="http://schemas.microsoft.com/office/drawing/2014/main" id="{BEA46E1A-FC3B-0872-2217-E645F3D4EF61}"/>
              </a:ext>
            </a:extLst>
          </p:cNvPr>
          <p:cNvSpPr txBox="1"/>
          <p:nvPr/>
        </p:nvSpPr>
        <p:spPr>
          <a:xfrm>
            <a:off x="6833690" y="1634897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It is a neural network (that is,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 function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6">
            <a:extLst>
              <a:ext uri="{FF2B5EF4-FFF2-40B4-BE49-F238E27FC236}">
                <a16:creationId xmlns:a16="http://schemas.microsoft.com/office/drawing/2014/main" id="{5E8C41CE-F149-7193-EF8F-A02A54D578EB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6090741" y="2111951"/>
            <a:ext cx="742949" cy="7631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20">
            <a:extLst>
              <a:ext uri="{FF2B5EF4-FFF2-40B4-BE49-F238E27FC236}">
                <a16:creationId xmlns:a16="http://schemas.microsoft.com/office/drawing/2014/main" id="{21F74077-2B20-C6C7-F0A0-FD9BD97B3A85}"/>
              </a:ext>
            </a:extLst>
          </p:cNvPr>
          <p:cNvSpPr/>
          <p:nvPr/>
        </p:nvSpPr>
        <p:spPr>
          <a:xfrm>
            <a:off x="3333216" y="3091180"/>
            <a:ext cx="145346" cy="52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文字方塊 4">
            <a:extLst>
              <a:ext uri="{FF2B5EF4-FFF2-40B4-BE49-F238E27FC236}">
                <a16:creationId xmlns:a16="http://schemas.microsoft.com/office/drawing/2014/main" id="{896F6827-42F0-BF06-CF43-3E292335B9B5}"/>
              </a:ext>
            </a:extLst>
          </p:cNvPr>
          <p:cNvSpPr txBox="1"/>
          <p:nvPr/>
        </p:nvSpPr>
        <p:spPr>
          <a:xfrm>
            <a:off x="2226921" y="3077697"/>
            <a:ext cx="13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5" name="直線接點 22">
            <a:extLst>
              <a:ext uri="{FF2B5EF4-FFF2-40B4-BE49-F238E27FC236}">
                <a16:creationId xmlns:a16="http://schemas.microsoft.com/office/drawing/2014/main" id="{BB19D76E-66FB-BC6E-2732-69F97ED7B3B0}"/>
              </a:ext>
            </a:extLst>
          </p:cNvPr>
          <p:cNvCxnSpPr>
            <a:cxnSpLocks/>
          </p:cNvCxnSpPr>
          <p:nvPr/>
        </p:nvCxnSpPr>
        <p:spPr>
          <a:xfrm>
            <a:off x="928914" y="4194057"/>
            <a:ext cx="1006490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DF8EAA43-AD55-5CFD-3049-8446D9490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741" y="4351235"/>
            <a:ext cx="48514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6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0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生成对抗网络结构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F5DC0E-1203-798D-95CC-B174A3CEC2D2}"/>
              </a:ext>
            </a:extLst>
          </p:cNvPr>
          <p:cNvSpPr txBox="1"/>
          <p:nvPr/>
        </p:nvSpPr>
        <p:spPr>
          <a:xfrm>
            <a:off x="706808" y="905815"/>
            <a:ext cx="11480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由两个主要网络构成：一个是</a:t>
            </a:r>
            <a:r>
              <a:rPr lang="en-US" altLang="zh-CN" sz="2400" dirty="0">
                <a:latin typeface="+mn-ea"/>
              </a:rPr>
              <a:t>Generator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生成器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，一个是</a:t>
            </a:r>
            <a:r>
              <a:rPr lang="en-US" altLang="zh-CN" sz="2400" dirty="0">
                <a:latin typeface="+mn-ea"/>
              </a:rPr>
              <a:t>Discriminator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判别器</a:t>
            </a:r>
            <a:r>
              <a:rPr lang="en-US" altLang="zh-CN" sz="2400" dirty="0">
                <a:latin typeface="+mn-ea"/>
              </a:rPr>
              <a:t>)</a:t>
            </a:r>
            <a:endParaRPr lang="en-CN" sz="2400" dirty="0">
              <a:latin typeface="+mn-ea"/>
            </a:endParaRPr>
          </a:p>
        </p:txBody>
      </p:sp>
      <p:sp>
        <p:nvSpPr>
          <p:cNvPr id="2" name="矩形 15">
            <a:extLst>
              <a:ext uri="{FF2B5EF4-FFF2-40B4-BE49-F238E27FC236}">
                <a16:creationId xmlns:a16="http://schemas.microsoft.com/office/drawing/2014/main" id="{53908BE9-865C-CA8F-B1FA-60AC7B520D40}"/>
              </a:ext>
            </a:extLst>
          </p:cNvPr>
          <p:cNvSpPr/>
          <p:nvPr/>
        </p:nvSpPr>
        <p:spPr>
          <a:xfrm>
            <a:off x="4170218" y="2710137"/>
            <a:ext cx="2064383" cy="128403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5092C4B4-1E4A-E8A6-2F3B-2DAF853AEED7}"/>
              </a:ext>
            </a:extLst>
          </p:cNvPr>
          <p:cNvSpPr txBox="1"/>
          <p:nvPr/>
        </p:nvSpPr>
        <p:spPr>
          <a:xfrm>
            <a:off x="6833690" y="1634897"/>
            <a:ext cx="34999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It is a neural network (that is,</a:t>
            </a:r>
            <a:r>
              <a:rPr kumimoji="0" lang="en-US" altLang="zh-TW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a function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).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8" name="直線單箭頭接點 6">
            <a:extLst>
              <a:ext uri="{FF2B5EF4-FFF2-40B4-BE49-F238E27FC236}">
                <a16:creationId xmlns:a16="http://schemas.microsoft.com/office/drawing/2014/main" id="{60FF0FD9-24C2-49B9-BC87-7599730EEF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6090741" y="2111951"/>
            <a:ext cx="742949" cy="76315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22">
            <a:extLst>
              <a:ext uri="{FF2B5EF4-FFF2-40B4-BE49-F238E27FC236}">
                <a16:creationId xmlns:a16="http://schemas.microsoft.com/office/drawing/2014/main" id="{1B74787B-023B-0D36-993E-F62111E73FFE}"/>
              </a:ext>
            </a:extLst>
          </p:cNvPr>
          <p:cNvCxnSpPr>
            <a:cxnSpLocks/>
          </p:cNvCxnSpPr>
          <p:nvPr/>
        </p:nvCxnSpPr>
        <p:spPr>
          <a:xfrm>
            <a:off x="928914" y="4194057"/>
            <a:ext cx="10064902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3">
            <a:extLst>
              <a:ext uri="{FF2B5EF4-FFF2-40B4-BE49-F238E27FC236}">
                <a16:creationId xmlns:a16="http://schemas.microsoft.com/office/drawing/2014/main" id="{694FB164-68EE-4BA4-BEB4-17A18C9EA3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12" y="4411095"/>
            <a:ext cx="848388" cy="848388"/>
          </a:xfrm>
          <a:prstGeom prst="rect">
            <a:avLst/>
          </a:prstGeom>
        </p:spPr>
      </p:pic>
      <p:pic>
        <p:nvPicPr>
          <p:cNvPr id="20" name="圖片 14">
            <a:extLst>
              <a:ext uri="{FF2B5EF4-FFF2-40B4-BE49-F238E27FC236}">
                <a16:creationId xmlns:a16="http://schemas.microsoft.com/office/drawing/2014/main" id="{ED0E28A2-B8D1-9D47-877D-44E0FD23B4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22" y="4387034"/>
            <a:ext cx="879920" cy="879920"/>
          </a:xfrm>
          <a:prstGeom prst="rect">
            <a:avLst/>
          </a:prstGeom>
        </p:spPr>
      </p:pic>
      <p:pic>
        <p:nvPicPr>
          <p:cNvPr id="21" name="圖片 2">
            <a:extLst>
              <a:ext uri="{FF2B5EF4-FFF2-40B4-BE49-F238E27FC236}">
                <a16:creationId xmlns:a16="http://schemas.microsoft.com/office/drawing/2014/main" id="{F96093F8-A3A4-34AE-7D77-EB15605549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2914" y="5469572"/>
            <a:ext cx="848388" cy="893040"/>
          </a:xfrm>
          <a:prstGeom prst="rect">
            <a:avLst/>
          </a:prstGeom>
        </p:spPr>
      </p:pic>
      <p:sp>
        <p:nvSpPr>
          <p:cNvPr id="22" name="矩形 24">
            <a:extLst>
              <a:ext uri="{FF2B5EF4-FFF2-40B4-BE49-F238E27FC236}">
                <a16:creationId xmlns:a16="http://schemas.microsoft.com/office/drawing/2014/main" id="{880ADBA8-C569-748F-62E5-0687C5B2E5CC}"/>
              </a:ext>
            </a:extLst>
          </p:cNvPr>
          <p:cNvSpPr/>
          <p:nvPr/>
        </p:nvSpPr>
        <p:spPr>
          <a:xfrm>
            <a:off x="2563287" y="4400916"/>
            <a:ext cx="2032751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23" name="矩形 25">
            <a:extLst>
              <a:ext uri="{FF2B5EF4-FFF2-40B4-BE49-F238E27FC236}">
                <a16:creationId xmlns:a16="http://schemas.microsoft.com/office/drawing/2014/main" id="{D23CA105-E3ED-5C75-01E5-CEDD6C29419F}"/>
              </a:ext>
            </a:extLst>
          </p:cNvPr>
          <p:cNvSpPr/>
          <p:nvPr/>
        </p:nvSpPr>
        <p:spPr>
          <a:xfrm>
            <a:off x="2563288" y="5469222"/>
            <a:ext cx="20327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24" name="矩形 26">
            <a:extLst>
              <a:ext uri="{FF2B5EF4-FFF2-40B4-BE49-F238E27FC236}">
                <a16:creationId xmlns:a16="http://schemas.microsoft.com/office/drawing/2014/main" id="{0A6555BF-0257-C0BD-C1A8-37D1CC159CF1}"/>
              </a:ext>
            </a:extLst>
          </p:cNvPr>
          <p:cNvSpPr/>
          <p:nvPr/>
        </p:nvSpPr>
        <p:spPr>
          <a:xfrm>
            <a:off x="8063008" y="4371251"/>
            <a:ext cx="2032751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25" name="文字方塊 3">
            <a:extLst>
              <a:ext uri="{FF2B5EF4-FFF2-40B4-BE49-F238E27FC236}">
                <a16:creationId xmlns:a16="http://schemas.microsoft.com/office/drawing/2014/main" id="{C2FDC10B-2B89-2F56-B518-1E4514AE911C}"/>
              </a:ext>
            </a:extLst>
          </p:cNvPr>
          <p:cNvSpPr txBox="1"/>
          <p:nvPr/>
        </p:nvSpPr>
        <p:spPr>
          <a:xfrm>
            <a:off x="5083799" y="4588217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36">
            <a:extLst>
              <a:ext uri="{FF2B5EF4-FFF2-40B4-BE49-F238E27FC236}">
                <a16:creationId xmlns:a16="http://schemas.microsoft.com/office/drawing/2014/main" id="{EBB5658F-6ADA-1057-8E82-7CB26AE9E2D8}"/>
              </a:ext>
            </a:extLst>
          </p:cNvPr>
          <p:cNvSpPr txBox="1"/>
          <p:nvPr/>
        </p:nvSpPr>
        <p:spPr>
          <a:xfrm>
            <a:off x="10569459" y="4551843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1.0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7" name="文字方塊 37">
            <a:extLst>
              <a:ext uri="{FF2B5EF4-FFF2-40B4-BE49-F238E27FC236}">
                <a16:creationId xmlns:a16="http://schemas.microsoft.com/office/drawing/2014/main" id="{B43D40C1-5C03-F568-4887-39D178BA31C1}"/>
              </a:ext>
            </a:extLst>
          </p:cNvPr>
          <p:cNvSpPr txBox="1"/>
          <p:nvPr/>
        </p:nvSpPr>
        <p:spPr>
          <a:xfrm>
            <a:off x="5100577" y="5633687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矩形 40">
            <a:extLst>
              <a:ext uri="{FF2B5EF4-FFF2-40B4-BE49-F238E27FC236}">
                <a16:creationId xmlns:a16="http://schemas.microsoft.com/office/drawing/2014/main" id="{3B16D503-BDA0-A981-3335-E944B51D17F9}"/>
              </a:ext>
            </a:extLst>
          </p:cNvPr>
          <p:cNvSpPr/>
          <p:nvPr/>
        </p:nvSpPr>
        <p:spPr>
          <a:xfrm>
            <a:off x="7907709" y="5525212"/>
            <a:ext cx="2188050" cy="85215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</a:p>
        </p:txBody>
      </p:sp>
      <p:sp>
        <p:nvSpPr>
          <p:cNvPr id="29" name="文字方塊 43">
            <a:extLst>
              <a:ext uri="{FF2B5EF4-FFF2-40B4-BE49-F238E27FC236}">
                <a16:creationId xmlns:a16="http://schemas.microsoft.com/office/drawing/2014/main" id="{F24D2389-7765-66FA-4A9F-360F3EE1BD9C}"/>
              </a:ext>
            </a:extLst>
          </p:cNvPr>
          <p:cNvSpPr txBox="1"/>
          <p:nvPr/>
        </p:nvSpPr>
        <p:spPr>
          <a:xfrm>
            <a:off x="10556755" y="5689677"/>
            <a:ext cx="873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0.1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30" name="圖片 7">
            <a:extLst>
              <a:ext uri="{FF2B5EF4-FFF2-40B4-BE49-F238E27FC236}">
                <a16:creationId xmlns:a16="http://schemas.microsoft.com/office/drawing/2014/main" id="{1862A770-A66C-6E26-F386-943CDF1245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4276" y="5482548"/>
            <a:ext cx="866775" cy="866775"/>
          </a:xfrm>
          <a:prstGeom prst="rect">
            <a:avLst/>
          </a:prstGeom>
        </p:spPr>
      </p:pic>
      <p:sp>
        <p:nvSpPr>
          <p:cNvPr id="31" name="文字方塊 35">
            <a:extLst>
              <a:ext uri="{FF2B5EF4-FFF2-40B4-BE49-F238E27FC236}">
                <a16:creationId xmlns:a16="http://schemas.microsoft.com/office/drawing/2014/main" id="{B36EDE60-495A-7EFD-B758-D7EDB8A1E56A}"/>
              </a:ext>
            </a:extLst>
          </p:cNvPr>
          <p:cNvSpPr txBox="1"/>
          <p:nvPr/>
        </p:nvSpPr>
        <p:spPr>
          <a:xfrm>
            <a:off x="7008675" y="2953818"/>
            <a:ext cx="3472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Scalar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: Larger means real, smaller value fake.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2" name="直線單箭頭接點 38">
            <a:extLst>
              <a:ext uri="{FF2B5EF4-FFF2-40B4-BE49-F238E27FC236}">
                <a16:creationId xmlns:a16="http://schemas.microsoft.com/office/drawing/2014/main" id="{BF0C69D4-A15A-24F1-5829-344D2FE7D6F8}"/>
              </a:ext>
            </a:extLst>
          </p:cNvPr>
          <p:cNvCxnSpPr>
            <a:cxnSpLocks/>
          </p:cNvCxnSpPr>
          <p:nvPr/>
        </p:nvCxnSpPr>
        <p:spPr>
          <a:xfrm>
            <a:off x="3408264" y="3330138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9">
            <a:extLst>
              <a:ext uri="{FF2B5EF4-FFF2-40B4-BE49-F238E27FC236}">
                <a16:creationId xmlns:a16="http://schemas.microsoft.com/office/drawing/2014/main" id="{A7B698F8-49E5-4DE8-7573-29DA6257B105}"/>
              </a:ext>
            </a:extLst>
          </p:cNvPr>
          <p:cNvCxnSpPr>
            <a:cxnSpLocks/>
          </p:cNvCxnSpPr>
          <p:nvPr/>
        </p:nvCxnSpPr>
        <p:spPr>
          <a:xfrm>
            <a:off x="6324446" y="3429000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單箭頭接點 44">
            <a:extLst>
              <a:ext uri="{FF2B5EF4-FFF2-40B4-BE49-F238E27FC236}">
                <a16:creationId xmlns:a16="http://schemas.microsoft.com/office/drawing/2014/main" id="{4271FEDF-E620-BAD5-AEE3-1241104F37FD}"/>
              </a:ext>
            </a:extLst>
          </p:cNvPr>
          <p:cNvCxnSpPr>
            <a:cxnSpLocks/>
          </p:cNvCxnSpPr>
          <p:nvPr/>
        </p:nvCxnSpPr>
        <p:spPr>
          <a:xfrm>
            <a:off x="4639581" y="4849926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45">
            <a:extLst>
              <a:ext uri="{FF2B5EF4-FFF2-40B4-BE49-F238E27FC236}">
                <a16:creationId xmlns:a16="http://schemas.microsoft.com/office/drawing/2014/main" id="{49553029-345E-0AA3-17D6-E82E4F5DB94D}"/>
              </a:ext>
            </a:extLst>
          </p:cNvPr>
          <p:cNvCxnSpPr>
            <a:cxnSpLocks/>
          </p:cNvCxnSpPr>
          <p:nvPr/>
        </p:nvCxnSpPr>
        <p:spPr>
          <a:xfrm>
            <a:off x="2062512" y="4849827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46">
            <a:extLst>
              <a:ext uri="{FF2B5EF4-FFF2-40B4-BE49-F238E27FC236}">
                <a16:creationId xmlns:a16="http://schemas.microsoft.com/office/drawing/2014/main" id="{78296142-47B8-9F69-214C-8B0AE7CF6981}"/>
              </a:ext>
            </a:extLst>
          </p:cNvPr>
          <p:cNvCxnSpPr>
            <a:cxnSpLocks/>
          </p:cNvCxnSpPr>
          <p:nvPr/>
        </p:nvCxnSpPr>
        <p:spPr>
          <a:xfrm>
            <a:off x="4639581" y="5895297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47">
            <a:extLst>
              <a:ext uri="{FF2B5EF4-FFF2-40B4-BE49-F238E27FC236}">
                <a16:creationId xmlns:a16="http://schemas.microsoft.com/office/drawing/2014/main" id="{C475A407-909A-6C71-D96B-73A37A3478F3}"/>
              </a:ext>
            </a:extLst>
          </p:cNvPr>
          <p:cNvCxnSpPr>
            <a:cxnSpLocks/>
          </p:cNvCxnSpPr>
          <p:nvPr/>
        </p:nvCxnSpPr>
        <p:spPr>
          <a:xfrm>
            <a:off x="2062512" y="5895198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48">
            <a:extLst>
              <a:ext uri="{FF2B5EF4-FFF2-40B4-BE49-F238E27FC236}">
                <a16:creationId xmlns:a16="http://schemas.microsoft.com/office/drawing/2014/main" id="{259ED9EA-FBBC-7FCB-C9FB-B68C08613751}"/>
              </a:ext>
            </a:extLst>
          </p:cNvPr>
          <p:cNvCxnSpPr>
            <a:cxnSpLocks/>
          </p:cNvCxnSpPr>
          <p:nvPr/>
        </p:nvCxnSpPr>
        <p:spPr>
          <a:xfrm>
            <a:off x="10139301" y="4820799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49">
            <a:extLst>
              <a:ext uri="{FF2B5EF4-FFF2-40B4-BE49-F238E27FC236}">
                <a16:creationId xmlns:a16="http://schemas.microsoft.com/office/drawing/2014/main" id="{842C26CD-4DC2-1336-FB27-B077615CD406}"/>
              </a:ext>
            </a:extLst>
          </p:cNvPr>
          <p:cNvCxnSpPr>
            <a:cxnSpLocks/>
          </p:cNvCxnSpPr>
          <p:nvPr/>
        </p:nvCxnSpPr>
        <p:spPr>
          <a:xfrm>
            <a:off x="7409831" y="4820700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50">
            <a:extLst>
              <a:ext uri="{FF2B5EF4-FFF2-40B4-BE49-F238E27FC236}">
                <a16:creationId xmlns:a16="http://schemas.microsoft.com/office/drawing/2014/main" id="{A89ADAED-7C28-FEE3-F66C-0467DF778971}"/>
              </a:ext>
            </a:extLst>
          </p:cNvPr>
          <p:cNvCxnSpPr>
            <a:cxnSpLocks/>
          </p:cNvCxnSpPr>
          <p:nvPr/>
        </p:nvCxnSpPr>
        <p:spPr>
          <a:xfrm>
            <a:off x="10124066" y="5965801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51">
            <a:extLst>
              <a:ext uri="{FF2B5EF4-FFF2-40B4-BE49-F238E27FC236}">
                <a16:creationId xmlns:a16="http://schemas.microsoft.com/office/drawing/2014/main" id="{74EE54DC-028A-88D3-C4DF-30806A71E002}"/>
              </a:ext>
            </a:extLst>
          </p:cNvPr>
          <p:cNvCxnSpPr>
            <a:cxnSpLocks/>
          </p:cNvCxnSpPr>
          <p:nvPr/>
        </p:nvCxnSpPr>
        <p:spPr>
          <a:xfrm>
            <a:off x="7380741" y="5965702"/>
            <a:ext cx="486608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AD851C4C-07F2-213F-847E-E6B4B1EA20AF}"/>
              </a:ext>
            </a:extLst>
          </p:cNvPr>
          <p:cNvSpPr txBox="1"/>
          <p:nvPr/>
        </p:nvSpPr>
        <p:spPr>
          <a:xfrm>
            <a:off x="1106236" y="1863349"/>
            <a:ext cx="3685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CN" sz="2400" b="1" dirty="0">
                <a:latin typeface="+mn-ea"/>
              </a:rPr>
              <a:t>判别器</a:t>
            </a:r>
            <a:endParaRPr lang="en-US" altLang="zh-CN" sz="2400" b="1" dirty="0">
              <a:latin typeface="+mn-ea"/>
            </a:endParaRPr>
          </a:p>
        </p:txBody>
      </p:sp>
      <p:sp>
        <p:nvSpPr>
          <p:cNvPr id="44" name="矩形 20">
            <a:extLst>
              <a:ext uri="{FF2B5EF4-FFF2-40B4-BE49-F238E27FC236}">
                <a16:creationId xmlns:a16="http://schemas.microsoft.com/office/drawing/2014/main" id="{C5E9B6A4-C2BA-3D30-71B8-79E75402C348}"/>
              </a:ext>
            </a:extLst>
          </p:cNvPr>
          <p:cNvSpPr/>
          <p:nvPr/>
        </p:nvSpPr>
        <p:spPr>
          <a:xfrm>
            <a:off x="2174525" y="2859386"/>
            <a:ext cx="110238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613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 animBg="1"/>
      <p:bldP spid="29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生成对抗网络结构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27B09A-D5BD-2BF9-F1C2-B53A65FDEB3C}"/>
              </a:ext>
            </a:extLst>
          </p:cNvPr>
          <p:cNvSpPr txBox="1"/>
          <p:nvPr/>
        </p:nvSpPr>
        <p:spPr>
          <a:xfrm>
            <a:off x="706808" y="905815"/>
            <a:ext cx="11480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由两个主要网络构成：一个是</a:t>
            </a:r>
            <a:r>
              <a:rPr lang="en-US" altLang="zh-CN" sz="2400" dirty="0">
                <a:latin typeface="+mn-ea"/>
              </a:rPr>
              <a:t>Generator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生成器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，一个是</a:t>
            </a:r>
            <a:r>
              <a:rPr lang="en-US" altLang="zh-CN" sz="2400" dirty="0">
                <a:latin typeface="+mn-ea"/>
              </a:rPr>
              <a:t>Discriminator</a:t>
            </a:r>
            <a:r>
              <a:rPr lang="zh-CN" altLang="en-US" sz="2400" dirty="0">
                <a:latin typeface="+mn-ea"/>
              </a:rPr>
              <a:t> </a:t>
            </a:r>
            <a:r>
              <a:rPr lang="en-US" altLang="zh-CN" sz="2400" dirty="0">
                <a:latin typeface="+mn-ea"/>
              </a:rPr>
              <a:t>Network(</a:t>
            </a:r>
            <a:r>
              <a:rPr lang="zh-CN" altLang="en-US" sz="2400" dirty="0">
                <a:latin typeface="+mn-ea"/>
              </a:rPr>
              <a:t>判别器</a:t>
            </a:r>
            <a:r>
              <a:rPr lang="en-US" altLang="zh-CN" sz="2400" dirty="0">
                <a:latin typeface="+mn-ea"/>
              </a:rPr>
              <a:t>)</a:t>
            </a:r>
            <a:endParaRPr lang="en-CN" sz="2400" dirty="0">
              <a:latin typeface="+mn-ea"/>
            </a:endParaRPr>
          </a:p>
        </p:txBody>
      </p:sp>
      <p:sp>
        <p:nvSpPr>
          <p:cNvPr id="15" name="矩形: 圓角 8">
            <a:extLst>
              <a:ext uri="{FF2B5EF4-FFF2-40B4-BE49-F238E27FC236}">
                <a16:creationId xmlns:a16="http://schemas.microsoft.com/office/drawing/2014/main" id="{2B3E567C-8E88-B5D0-8FF0-52A8762D4F8C}"/>
              </a:ext>
            </a:extLst>
          </p:cNvPr>
          <p:cNvSpPr/>
          <p:nvPr/>
        </p:nvSpPr>
        <p:spPr>
          <a:xfrm>
            <a:off x="2704478" y="1957084"/>
            <a:ext cx="2272408" cy="7558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Generator</a:t>
            </a:r>
            <a:endParaRPr lang="zh-TW" altLang="en-US" sz="2800" dirty="0"/>
          </a:p>
        </p:txBody>
      </p:sp>
      <p:cxnSp>
        <p:nvCxnSpPr>
          <p:cNvPr id="16" name="直線單箭頭接點 43">
            <a:extLst>
              <a:ext uri="{FF2B5EF4-FFF2-40B4-BE49-F238E27FC236}">
                <a16:creationId xmlns:a16="http://schemas.microsoft.com/office/drawing/2014/main" id="{AAE937D5-BD4A-43B1-3D43-1B281CB223C9}"/>
              </a:ext>
            </a:extLst>
          </p:cNvPr>
          <p:cNvCxnSpPr>
            <a:cxnSpLocks/>
          </p:cNvCxnSpPr>
          <p:nvPr/>
        </p:nvCxnSpPr>
        <p:spPr>
          <a:xfrm>
            <a:off x="2016738" y="2337576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43">
            <a:extLst>
              <a:ext uri="{FF2B5EF4-FFF2-40B4-BE49-F238E27FC236}">
                <a16:creationId xmlns:a16="http://schemas.microsoft.com/office/drawing/2014/main" id="{9DF6DF4C-5274-7A98-5164-A5CCD62ADF37}"/>
              </a:ext>
            </a:extLst>
          </p:cNvPr>
          <p:cNvCxnSpPr>
            <a:cxnSpLocks/>
          </p:cNvCxnSpPr>
          <p:nvPr/>
        </p:nvCxnSpPr>
        <p:spPr>
          <a:xfrm>
            <a:off x="5018191" y="2337576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20">
            <a:extLst>
              <a:ext uri="{FF2B5EF4-FFF2-40B4-BE49-F238E27FC236}">
                <a16:creationId xmlns:a16="http://schemas.microsoft.com/office/drawing/2014/main" id="{5834DBE8-F192-84DE-1A86-2860761E1680}"/>
              </a:ext>
            </a:extLst>
          </p:cNvPr>
          <p:cNvSpPr/>
          <p:nvPr/>
        </p:nvSpPr>
        <p:spPr>
          <a:xfrm>
            <a:off x="5664626" y="1814875"/>
            <a:ext cx="1102386" cy="95410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image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20">
            <a:extLst>
              <a:ext uri="{FF2B5EF4-FFF2-40B4-BE49-F238E27FC236}">
                <a16:creationId xmlns:a16="http://schemas.microsoft.com/office/drawing/2014/main" id="{71EB88F3-95F6-07DC-3C9C-04317C5D7643}"/>
              </a:ext>
            </a:extLst>
          </p:cNvPr>
          <p:cNvSpPr/>
          <p:nvPr/>
        </p:nvSpPr>
        <p:spPr>
          <a:xfrm>
            <a:off x="1753797" y="2074186"/>
            <a:ext cx="145346" cy="52164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文字方塊 4">
            <a:extLst>
              <a:ext uri="{FF2B5EF4-FFF2-40B4-BE49-F238E27FC236}">
                <a16:creationId xmlns:a16="http://schemas.microsoft.com/office/drawing/2014/main" id="{9425AE60-BB23-678B-39F7-53C4447B60D8}"/>
              </a:ext>
            </a:extLst>
          </p:cNvPr>
          <p:cNvSpPr txBox="1"/>
          <p:nvPr/>
        </p:nvSpPr>
        <p:spPr>
          <a:xfrm>
            <a:off x="698192" y="2047184"/>
            <a:ext cx="1318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vector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15">
            <a:extLst>
              <a:ext uri="{FF2B5EF4-FFF2-40B4-BE49-F238E27FC236}">
                <a16:creationId xmlns:a16="http://schemas.microsoft.com/office/drawing/2014/main" id="{EFB1772E-2D59-26ED-C47E-F7C02584CA48}"/>
              </a:ext>
            </a:extLst>
          </p:cNvPr>
          <p:cNvSpPr/>
          <p:nvPr/>
        </p:nvSpPr>
        <p:spPr>
          <a:xfrm>
            <a:off x="7682674" y="1869732"/>
            <a:ext cx="2064383" cy="83099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Discriminator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35">
            <a:extLst>
              <a:ext uri="{FF2B5EF4-FFF2-40B4-BE49-F238E27FC236}">
                <a16:creationId xmlns:a16="http://schemas.microsoft.com/office/drawing/2014/main" id="{B6AD5F13-3AFB-BB81-047F-51C3C84D93CF}"/>
              </a:ext>
            </a:extLst>
          </p:cNvPr>
          <p:cNvSpPr txBox="1"/>
          <p:nvPr/>
        </p:nvSpPr>
        <p:spPr>
          <a:xfrm>
            <a:off x="10548652" y="2111019"/>
            <a:ext cx="11023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Scalar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4" name="直線單箭頭接點 38">
            <a:extLst>
              <a:ext uri="{FF2B5EF4-FFF2-40B4-BE49-F238E27FC236}">
                <a16:creationId xmlns:a16="http://schemas.microsoft.com/office/drawing/2014/main" id="{AC02FC25-6EFE-28E4-7A03-7B34512FE1A6}"/>
              </a:ext>
            </a:extLst>
          </p:cNvPr>
          <p:cNvCxnSpPr>
            <a:cxnSpLocks/>
          </p:cNvCxnSpPr>
          <p:nvPr/>
        </p:nvCxnSpPr>
        <p:spPr>
          <a:xfrm>
            <a:off x="6920720" y="2315560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39">
            <a:extLst>
              <a:ext uri="{FF2B5EF4-FFF2-40B4-BE49-F238E27FC236}">
                <a16:creationId xmlns:a16="http://schemas.microsoft.com/office/drawing/2014/main" id="{FEB60579-369A-6974-4010-DB87BC36632B}"/>
              </a:ext>
            </a:extLst>
          </p:cNvPr>
          <p:cNvCxnSpPr>
            <a:cxnSpLocks/>
          </p:cNvCxnSpPr>
          <p:nvPr/>
        </p:nvCxnSpPr>
        <p:spPr>
          <a:xfrm>
            <a:off x="9836902" y="2341852"/>
            <a:ext cx="684229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10FC402B-5288-A0C2-4486-8431010AC5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0"/>
          <a:stretch/>
        </p:blipFill>
        <p:spPr>
          <a:xfrm>
            <a:off x="3317477" y="3581968"/>
            <a:ext cx="5745162" cy="3139318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8A2CF85-06A4-5892-EA14-A40337E1D5EE}"/>
              </a:ext>
            </a:extLst>
          </p:cNvPr>
          <p:cNvCxnSpPr/>
          <p:nvPr/>
        </p:nvCxnSpPr>
        <p:spPr>
          <a:xfrm>
            <a:off x="2514600" y="4997671"/>
            <a:ext cx="1871663" cy="52863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3C522E3-00A6-ED73-E5B4-76D057F65CAF}"/>
              </a:ext>
            </a:extLst>
          </p:cNvPr>
          <p:cNvSpPr txBox="1"/>
          <p:nvPr/>
        </p:nvSpPr>
        <p:spPr>
          <a:xfrm>
            <a:off x="800100" y="4463157"/>
            <a:ext cx="2368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 err="1">
                <a:solidFill>
                  <a:schemeClr val="accent1"/>
                </a:solidFill>
                <a:latin typeface="+mn-ea"/>
              </a:rPr>
              <a:t>生成器</a:t>
            </a: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b="1" dirty="0">
                <a:solidFill>
                  <a:schemeClr val="accent1"/>
                </a:solidFill>
                <a:latin typeface="+mn-ea"/>
              </a:rPr>
              <a:t>Generator)</a:t>
            </a:r>
            <a:endParaRPr lang="en-CN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BA503A2-12BD-DED0-FA20-1B8FBA3483F7}"/>
              </a:ext>
            </a:extLst>
          </p:cNvPr>
          <p:cNvSpPr/>
          <p:nvPr/>
        </p:nvSpPr>
        <p:spPr>
          <a:xfrm>
            <a:off x="4386263" y="4783358"/>
            <a:ext cx="1900237" cy="1471613"/>
          </a:xfrm>
          <a:prstGeom prst="roundRect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777AE71-3DC6-0B56-3A60-769FA0847B18}"/>
              </a:ext>
            </a:extLst>
          </p:cNvPr>
          <p:cNvSpPr/>
          <p:nvPr/>
        </p:nvSpPr>
        <p:spPr>
          <a:xfrm>
            <a:off x="6435343" y="4154708"/>
            <a:ext cx="1457326" cy="1471613"/>
          </a:xfrm>
          <a:prstGeom prst="roundRect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C0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60F304-41F0-34EE-A172-A4D98EDD6B5A}"/>
              </a:ext>
            </a:extLst>
          </p:cNvPr>
          <p:cNvCxnSpPr>
            <a:cxnSpLocks/>
          </p:cNvCxnSpPr>
          <p:nvPr/>
        </p:nvCxnSpPr>
        <p:spPr>
          <a:xfrm flipH="1">
            <a:off x="7892669" y="3996842"/>
            <a:ext cx="1511698" cy="60950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EE31211-A415-47E3-DA4A-BB1CE6680120}"/>
              </a:ext>
            </a:extLst>
          </p:cNvPr>
          <p:cNvSpPr txBox="1"/>
          <p:nvPr/>
        </p:nvSpPr>
        <p:spPr>
          <a:xfrm>
            <a:off x="9225977" y="3610907"/>
            <a:ext cx="2771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C00000"/>
                </a:solidFill>
                <a:latin typeface="+mn-ea"/>
              </a:rPr>
              <a:t>判别器（</a:t>
            </a:r>
            <a:r>
              <a:rPr lang="en-US" altLang="zh-CN" b="1" dirty="0">
                <a:solidFill>
                  <a:srgbClr val="C00000"/>
                </a:solidFill>
                <a:latin typeface="+mn-ea"/>
              </a:rPr>
              <a:t>Discriminator)</a:t>
            </a:r>
            <a:endParaRPr lang="en-CN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59DFD934-6DCB-6846-08BF-21A2341E6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977" y="5261989"/>
            <a:ext cx="1900237" cy="166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59C4C09A-6D7F-6A99-8632-CB3AE04E3254}"/>
              </a:ext>
            </a:extLst>
          </p:cNvPr>
          <p:cNvSpPr txBox="1"/>
          <p:nvPr/>
        </p:nvSpPr>
        <p:spPr>
          <a:xfrm>
            <a:off x="721519" y="3055589"/>
            <a:ext cx="11129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+mn-ea"/>
              </a:rPr>
              <a:t>GAN</a:t>
            </a:r>
            <a:r>
              <a:rPr lang="zh-CN" altLang="en-US" sz="2400" dirty="0">
                <a:latin typeface="+mn-ea"/>
              </a:rPr>
              <a:t>网络的核心逻辑是生成器和判别器相互对抗、相互博弈</a:t>
            </a:r>
            <a:endParaRPr lang="en-CN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8725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/>
      <p:bldP spid="22" grpId="0" animBg="1"/>
      <p:bldP spid="23" grpId="0"/>
      <p:bldP spid="36" grpId="0"/>
      <p:bldP spid="37" grpId="0" animBg="1"/>
      <p:bldP spid="38" grpId="0" animBg="1"/>
      <p:bldP spid="40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67E8C-4252-5B43-98D6-11BB3287E2C2}"/>
              </a:ext>
            </a:extLst>
          </p:cNvPr>
          <p:cNvSpPr txBox="1"/>
          <p:nvPr/>
        </p:nvSpPr>
        <p:spPr>
          <a:xfrm>
            <a:off x="928689" y="1057275"/>
            <a:ext cx="1067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>
                <a:latin typeface="+mn-ea"/>
              </a:rPr>
              <a:t>生成对抗网络的基本思想</a:t>
            </a:r>
          </a:p>
        </p:txBody>
      </p:sp>
      <p:pic>
        <p:nvPicPr>
          <p:cNvPr id="2" name="Picture 4" descr="枯葉蝶屬枯葉蝶03">
            <a:extLst>
              <a:ext uri="{FF2B5EF4-FFF2-40B4-BE49-F238E27FC236}">
                <a16:creationId xmlns:a16="http://schemas.microsoft.com/office/drawing/2014/main" id="{B0FE935D-9AC3-3CC9-A006-D052AB426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110" y="1889620"/>
            <a:ext cx="2021403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艷粉蝶屬艷粉蝶07">
            <a:extLst>
              <a:ext uri="{FF2B5EF4-FFF2-40B4-BE49-F238E27FC236}">
                <a16:creationId xmlns:a16="http://schemas.microsoft.com/office/drawing/2014/main" id="{69306F3E-A200-16E1-75A9-1BB08CBF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697" y="1889620"/>
            <a:ext cx="2019300" cy="1347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「比比鳥」的圖片搜尋結果">
            <a:extLst>
              <a:ext uri="{FF2B5EF4-FFF2-40B4-BE49-F238E27FC236}">
                <a16:creationId xmlns:a16="http://schemas.microsoft.com/office/drawing/2014/main" id="{AB9A7C5A-CDBE-467C-D8AC-DF754F0CB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652" y="4795175"/>
            <a:ext cx="1264260" cy="126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眼節蝶屬青眼蛺蝶02">
            <a:extLst>
              <a:ext uri="{FF2B5EF4-FFF2-40B4-BE49-F238E27FC236}">
                <a16:creationId xmlns:a16="http://schemas.microsoft.com/office/drawing/2014/main" id="{BFD7B4F3-E83B-250D-1E3E-70E32342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10" y="1889621"/>
            <a:ext cx="2071687" cy="1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5">
            <a:extLst>
              <a:ext uri="{FF2B5EF4-FFF2-40B4-BE49-F238E27FC236}">
                <a16:creationId xmlns:a16="http://schemas.microsoft.com/office/drawing/2014/main" id="{E54B9F7E-AF11-F141-EAE8-894043B69910}"/>
              </a:ext>
            </a:extLst>
          </p:cNvPr>
          <p:cNvSpPr txBox="1"/>
          <p:nvPr/>
        </p:nvSpPr>
        <p:spPr>
          <a:xfrm>
            <a:off x="5068155" y="32372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Brown</a:t>
            </a:r>
            <a:endParaRPr lang="zh-TW" altLang="en-US" sz="2400" dirty="0"/>
          </a:p>
        </p:txBody>
      </p:sp>
      <p:sp>
        <p:nvSpPr>
          <p:cNvPr id="8" name="文字方塊 11">
            <a:extLst>
              <a:ext uri="{FF2B5EF4-FFF2-40B4-BE49-F238E27FC236}">
                <a16:creationId xmlns:a16="http://schemas.microsoft.com/office/drawing/2014/main" id="{AA81EECC-2BC7-C01A-5CB1-C68F7B123994}"/>
              </a:ext>
            </a:extLst>
          </p:cNvPr>
          <p:cNvSpPr txBox="1"/>
          <p:nvPr/>
        </p:nvSpPr>
        <p:spPr>
          <a:xfrm>
            <a:off x="7867975" y="3196721"/>
            <a:ext cx="1190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veins</a:t>
            </a:r>
            <a:endParaRPr lang="zh-TW" altLang="en-US" sz="2400" dirty="0"/>
          </a:p>
        </p:txBody>
      </p:sp>
      <p:pic>
        <p:nvPicPr>
          <p:cNvPr id="9" name="Picture 12" descr="相關圖片">
            <a:extLst>
              <a:ext uri="{FF2B5EF4-FFF2-40B4-BE49-F238E27FC236}">
                <a16:creationId xmlns:a16="http://schemas.microsoft.com/office/drawing/2014/main" id="{047A98CA-ACAC-7859-6532-7B968CB87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57" y="4618345"/>
            <a:ext cx="2285587" cy="160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「比比鳥」的圖片搜尋結果">
            <a:extLst>
              <a:ext uri="{FF2B5EF4-FFF2-40B4-BE49-F238E27FC236}">
                <a16:creationId xmlns:a16="http://schemas.microsoft.com/office/drawing/2014/main" id="{C2243414-9C3D-27AD-0AA3-1875FAB84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80" y="4618345"/>
            <a:ext cx="1617921" cy="161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語音泡泡: 圓角矩形 7">
            <a:extLst>
              <a:ext uri="{FF2B5EF4-FFF2-40B4-BE49-F238E27FC236}">
                <a16:creationId xmlns:a16="http://schemas.microsoft.com/office/drawing/2014/main" id="{4B365781-8A08-268D-E56F-80152305C0AB}"/>
              </a:ext>
            </a:extLst>
          </p:cNvPr>
          <p:cNvSpPr/>
          <p:nvPr/>
        </p:nvSpPr>
        <p:spPr>
          <a:xfrm>
            <a:off x="1194710" y="3828857"/>
            <a:ext cx="2906942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are not brown</a:t>
            </a:r>
            <a:endParaRPr lang="zh-TW" altLang="en-US" sz="2400" dirty="0"/>
          </a:p>
        </p:txBody>
      </p:sp>
      <p:sp>
        <p:nvSpPr>
          <p:cNvPr id="12" name="語音泡泡: 圓角矩形 16">
            <a:extLst>
              <a:ext uri="{FF2B5EF4-FFF2-40B4-BE49-F238E27FC236}">
                <a16:creationId xmlns:a16="http://schemas.microsoft.com/office/drawing/2014/main" id="{C76E5C0C-6C3F-D20F-BA40-DAA3A03FEE48}"/>
              </a:ext>
            </a:extLst>
          </p:cNvPr>
          <p:cNvSpPr/>
          <p:nvPr/>
        </p:nvSpPr>
        <p:spPr>
          <a:xfrm>
            <a:off x="4491368" y="3828857"/>
            <a:ext cx="2560927" cy="78948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Butterflies do not have veins</a:t>
            </a:r>
            <a:endParaRPr lang="zh-TW" altLang="en-US" sz="2400" dirty="0"/>
          </a:p>
        </p:txBody>
      </p:sp>
      <p:sp>
        <p:nvSpPr>
          <p:cNvPr id="13" name="箭號: 向右 8">
            <a:extLst>
              <a:ext uri="{FF2B5EF4-FFF2-40B4-BE49-F238E27FC236}">
                <a16:creationId xmlns:a16="http://schemas.microsoft.com/office/drawing/2014/main" id="{A58033B4-0635-1444-1B70-3D7956053D6F}"/>
              </a:ext>
            </a:extLst>
          </p:cNvPr>
          <p:cNvSpPr/>
          <p:nvPr/>
        </p:nvSpPr>
        <p:spPr>
          <a:xfrm>
            <a:off x="4024642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箭號: 向右 18">
            <a:extLst>
              <a:ext uri="{FF2B5EF4-FFF2-40B4-BE49-F238E27FC236}">
                <a16:creationId xmlns:a16="http://schemas.microsoft.com/office/drawing/2014/main" id="{44B57CF2-F6B2-2E74-AA78-B01E889D0C93}"/>
              </a:ext>
            </a:extLst>
          </p:cNvPr>
          <p:cNvSpPr/>
          <p:nvPr/>
        </p:nvSpPr>
        <p:spPr>
          <a:xfrm>
            <a:off x="6786890" y="2229554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箭號: 向右 19">
            <a:extLst>
              <a:ext uri="{FF2B5EF4-FFF2-40B4-BE49-F238E27FC236}">
                <a16:creationId xmlns:a16="http://schemas.microsoft.com/office/drawing/2014/main" id="{E984028D-8680-308B-D1D8-22182AD9287D}"/>
              </a:ext>
            </a:extLst>
          </p:cNvPr>
          <p:cNvSpPr/>
          <p:nvPr/>
        </p:nvSpPr>
        <p:spPr>
          <a:xfrm>
            <a:off x="3823321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20">
            <a:extLst>
              <a:ext uri="{FF2B5EF4-FFF2-40B4-BE49-F238E27FC236}">
                <a16:creationId xmlns:a16="http://schemas.microsoft.com/office/drawing/2014/main" id="{0B454848-EAC4-7D48-BC6B-E43C7E615CDF}"/>
              </a:ext>
            </a:extLst>
          </p:cNvPr>
          <p:cNvSpPr/>
          <p:nvPr/>
        </p:nvSpPr>
        <p:spPr>
          <a:xfrm>
            <a:off x="6585569" y="5037529"/>
            <a:ext cx="466726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語音泡泡: 圓角矩形 17">
            <a:extLst>
              <a:ext uri="{FF2B5EF4-FFF2-40B4-BE49-F238E27FC236}">
                <a16:creationId xmlns:a16="http://schemas.microsoft.com/office/drawing/2014/main" id="{1EAAD5C5-95EA-B110-0854-7340B1F37A9C}"/>
              </a:ext>
            </a:extLst>
          </p:cNvPr>
          <p:cNvSpPr/>
          <p:nvPr/>
        </p:nvSpPr>
        <p:spPr>
          <a:xfrm>
            <a:off x="7711622" y="3828857"/>
            <a:ext cx="2095500" cy="789488"/>
          </a:xfrm>
          <a:prstGeom prst="wedgeRoundRectCallout">
            <a:avLst>
              <a:gd name="adj1" fmla="val -27067"/>
              <a:gd name="adj2" fmla="val 661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……..</a:t>
            </a:r>
            <a:endParaRPr lang="zh-TW" altLang="en-US" sz="2400" dirty="0"/>
          </a:p>
        </p:txBody>
      </p:sp>
      <p:sp>
        <p:nvSpPr>
          <p:cNvPr id="19" name="矩形 21">
            <a:extLst>
              <a:ext uri="{FF2B5EF4-FFF2-40B4-BE49-F238E27FC236}">
                <a16:creationId xmlns:a16="http://schemas.microsoft.com/office/drawing/2014/main" id="{F109707E-82BE-AF36-606C-B28939C45E8C}"/>
              </a:ext>
            </a:extLst>
          </p:cNvPr>
          <p:cNvSpPr/>
          <p:nvPr/>
        </p:nvSpPr>
        <p:spPr>
          <a:xfrm>
            <a:off x="9261185" y="1379381"/>
            <a:ext cx="1996623" cy="8500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Generator</a:t>
            </a: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22B7A0EB-59EF-D6ED-9CDF-70197E283E8A}"/>
              </a:ext>
            </a:extLst>
          </p:cNvPr>
          <p:cNvSpPr/>
          <p:nvPr/>
        </p:nvSpPr>
        <p:spPr>
          <a:xfrm>
            <a:off x="9234359" y="5399028"/>
            <a:ext cx="1999796" cy="85000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41645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1.</a:t>
            </a:r>
            <a:r>
              <a:rPr lang="zh-CN" altLang="en-US" dirty="0"/>
              <a:t> 生成对抗网络的结构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1EE916-EC97-0CF1-4008-55D9C0919B55}"/>
              </a:ext>
            </a:extLst>
          </p:cNvPr>
          <p:cNvSpPr txBox="1"/>
          <p:nvPr/>
        </p:nvSpPr>
        <p:spPr>
          <a:xfrm>
            <a:off x="928689" y="1057275"/>
            <a:ext cx="1067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CN" sz="2400" dirty="0">
                <a:latin typeface="+mn-ea"/>
              </a:rPr>
              <a:t>生成对抗网络的基本思想</a:t>
            </a:r>
          </a:p>
        </p:txBody>
      </p:sp>
      <p:sp>
        <p:nvSpPr>
          <p:cNvPr id="3" name="矩形 3">
            <a:extLst>
              <a:ext uri="{FF2B5EF4-FFF2-40B4-BE49-F238E27FC236}">
                <a16:creationId xmlns:a16="http://schemas.microsoft.com/office/drawing/2014/main" id="{CFA62047-8D5F-5AD0-99DC-8DAF494498C4}"/>
              </a:ext>
            </a:extLst>
          </p:cNvPr>
          <p:cNvSpPr/>
          <p:nvPr/>
        </p:nvSpPr>
        <p:spPr>
          <a:xfrm>
            <a:off x="1606159" y="1714194"/>
            <a:ext cx="1892893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v1</a:t>
            </a:r>
            <a:endParaRPr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730AEA3-06E0-8432-A43F-D50D047EF8BA}"/>
              </a:ext>
            </a:extLst>
          </p:cNvPr>
          <p:cNvSpPr txBox="1"/>
          <p:nvPr/>
        </p:nvSpPr>
        <p:spPr>
          <a:xfrm>
            <a:off x="3595210" y="575516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Real images:</a:t>
            </a:r>
            <a:endParaRPr lang="zh-TW" altLang="en-US" sz="2400" dirty="0"/>
          </a:p>
        </p:txBody>
      </p:sp>
      <p:sp>
        <p:nvSpPr>
          <p:cNvPr id="11" name="矩形 16">
            <a:extLst>
              <a:ext uri="{FF2B5EF4-FFF2-40B4-BE49-F238E27FC236}">
                <a16:creationId xmlns:a16="http://schemas.microsoft.com/office/drawing/2014/main" id="{74D7A67A-F9E3-4A5F-7374-9F7394169F51}"/>
              </a:ext>
            </a:extLst>
          </p:cNvPr>
          <p:cNvSpPr/>
          <p:nvPr/>
        </p:nvSpPr>
        <p:spPr>
          <a:xfrm>
            <a:off x="5181067" y="1705216"/>
            <a:ext cx="1861379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v2</a:t>
            </a:r>
            <a:endParaRPr lang="zh-TW" altLang="en-US" sz="2400" dirty="0"/>
          </a:p>
        </p:txBody>
      </p:sp>
      <p:sp>
        <p:nvSpPr>
          <p:cNvPr id="13" name="矩形 18">
            <a:extLst>
              <a:ext uri="{FF2B5EF4-FFF2-40B4-BE49-F238E27FC236}">
                <a16:creationId xmlns:a16="http://schemas.microsoft.com/office/drawing/2014/main" id="{D8A422E1-F106-876E-5FF4-A75C410C2BEE}"/>
              </a:ext>
            </a:extLst>
          </p:cNvPr>
          <p:cNvSpPr/>
          <p:nvPr/>
        </p:nvSpPr>
        <p:spPr>
          <a:xfrm>
            <a:off x="8690815" y="1690689"/>
            <a:ext cx="1861375" cy="12840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NN</a:t>
            </a:r>
          </a:p>
          <a:p>
            <a:pPr algn="ctr"/>
            <a:r>
              <a:rPr lang="en-US" altLang="zh-TW" sz="2400" dirty="0"/>
              <a:t>Generator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4" name="矩形 19">
            <a:extLst>
              <a:ext uri="{FF2B5EF4-FFF2-40B4-BE49-F238E27FC236}">
                <a16:creationId xmlns:a16="http://schemas.microsoft.com/office/drawing/2014/main" id="{877484F5-57CD-6994-B754-88DA24931CF2}"/>
              </a:ext>
            </a:extLst>
          </p:cNvPr>
          <p:cNvSpPr/>
          <p:nvPr/>
        </p:nvSpPr>
        <p:spPr>
          <a:xfrm>
            <a:off x="8690816" y="4269072"/>
            <a:ext cx="2106868" cy="101182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v3</a:t>
            </a:r>
            <a:endParaRPr lang="zh-TW" altLang="en-US" sz="2400" dirty="0"/>
          </a:p>
        </p:txBody>
      </p:sp>
      <p:sp>
        <p:nvSpPr>
          <p:cNvPr id="18" name="箭號: 向右 20">
            <a:extLst>
              <a:ext uri="{FF2B5EF4-FFF2-40B4-BE49-F238E27FC236}">
                <a16:creationId xmlns:a16="http://schemas.microsoft.com/office/drawing/2014/main" id="{13912427-E98B-D4AB-B4A9-2084B7ACB9B3}"/>
              </a:ext>
            </a:extLst>
          </p:cNvPr>
          <p:cNvSpPr/>
          <p:nvPr/>
        </p:nvSpPr>
        <p:spPr>
          <a:xfrm>
            <a:off x="3892275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箭號: 向右 21">
            <a:extLst>
              <a:ext uri="{FF2B5EF4-FFF2-40B4-BE49-F238E27FC236}">
                <a16:creationId xmlns:a16="http://schemas.microsoft.com/office/drawing/2014/main" id="{BBE0AEAB-783E-83D8-7C3F-70B30FD5CC69}"/>
              </a:ext>
            </a:extLst>
          </p:cNvPr>
          <p:cNvSpPr/>
          <p:nvPr/>
        </p:nvSpPr>
        <p:spPr>
          <a:xfrm>
            <a:off x="7421151" y="460346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2">
            <a:extLst>
              <a:ext uri="{FF2B5EF4-FFF2-40B4-BE49-F238E27FC236}">
                <a16:creationId xmlns:a16="http://schemas.microsoft.com/office/drawing/2014/main" id="{DDC3CC2D-4BB0-EF70-5219-FC51F8AA407B}"/>
              </a:ext>
            </a:extLst>
          </p:cNvPr>
          <p:cNvSpPr/>
          <p:nvPr/>
        </p:nvSpPr>
        <p:spPr>
          <a:xfrm>
            <a:off x="3892275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3">
            <a:extLst>
              <a:ext uri="{FF2B5EF4-FFF2-40B4-BE49-F238E27FC236}">
                <a16:creationId xmlns:a16="http://schemas.microsoft.com/office/drawing/2014/main" id="{1797737E-4F6A-1CB5-CE49-635B316EC8FB}"/>
              </a:ext>
            </a:extLst>
          </p:cNvPr>
          <p:cNvSpPr/>
          <p:nvPr/>
        </p:nvSpPr>
        <p:spPr>
          <a:xfrm>
            <a:off x="7377609" y="1996922"/>
            <a:ext cx="890957" cy="70125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圖片 24">
            <a:extLst>
              <a:ext uri="{FF2B5EF4-FFF2-40B4-BE49-F238E27FC236}">
                <a16:creationId xmlns:a16="http://schemas.microsoft.com/office/drawing/2014/main" id="{B385136E-5B2D-49DB-3F71-8DBC5A647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067" y="3325050"/>
            <a:ext cx="2205108" cy="543725"/>
          </a:xfrm>
          <a:prstGeom prst="rect">
            <a:avLst/>
          </a:prstGeom>
        </p:spPr>
      </p:pic>
      <p:pic>
        <p:nvPicPr>
          <p:cNvPr id="24" name="圖片 25">
            <a:extLst>
              <a:ext uri="{FF2B5EF4-FFF2-40B4-BE49-F238E27FC236}">
                <a16:creationId xmlns:a16="http://schemas.microsoft.com/office/drawing/2014/main" id="{0AEFBB53-4302-6E96-5791-57A4521737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0829" y="3339997"/>
            <a:ext cx="2101787" cy="517832"/>
          </a:xfrm>
          <a:prstGeom prst="rect">
            <a:avLst/>
          </a:prstGeom>
        </p:spPr>
      </p:pic>
      <p:pic>
        <p:nvPicPr>
          <p:cNvPr id="25" name="圖片 26">
            <a:extLst>
              <a:ext uri="{FF2B5EF4-FFF2-40B4-BE49-F238E27FC236}">
                <a16:creationId xmlns:a16="http://schemas.microsoft.com/office/drawing/2014/main" id="{4D022D82-A2F4-18EF-0AF5-50BB8CBD1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8051" y="3427765"/>
            <a:ext cx="1963180" cy="414004"/>
          </a:xfrm>
          <a:prstGeom prst="rect">
            <a:avLst/>
          </a:prstGeom>
        </p:spPr>
      </p:pic>
      <p:cxnSp>
        <p:nvCxnSpPr>
          <p:cNvPr id="26" name="直線單箭頭接點 37">
            <a:extLst>
              <a:ext uri="{FF2B5EF4-FFF2-40B4-BE49-F238E27FC236}">
                <a16:creationId xmlns:a16="http://schemas.microsoft.com/office/drawing/2014/main" id="{56CEAA5D-04B2-EEAC-E90E-61CD3AA71C51}"/>
              </a:ext>
            </a:extLst>
          </p:cNvPr>
          <p:cNvCxnSpPr/>
          <p:nvPr/>
        </p:nvCxnSpPr>
        <p:spPr>
          <a:xfrm flipV="1">
            <a:off x="7858078" y="5257952"/>
            <a:ext cx="1310640" cy="41869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39">
            <a:extLst>
              <a:ext uri="{FF2B5EF4-FFF2-40B4-BE49-F238E27FC236}">
                <a16:creationId xmlns:a16="http://schemas.microsoft.com/office/drawing/2014/main" id="{64276C60-D60C-C7F9-38FA-27B597FFF876}"/>
              </a:ext>
            </a:extLst>
          </p:cNvPr>
          <p:cNvCxnSpPr/>
          <p:nvPr/>
        </p:nvCxnSpPr>
        <p:spPr>
          <a:xfrm flipH="1" flipV="1">
            <a:off x="3551656" y="5328380"/>
            <a:ext cx="1872354" cy="34827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41">
            <a:extLst>
              <a:ext uri="{FF2B5EF4-FFF2-40B4-BE49-F238E27FC236}">
                <a16:creationId xmlns:a16="http://schemas.microsoft.com/office/drawing/2014/main" id="{710F477E-AD60-374A-4C6A-1623AD2574C9}"/>
              </a:ext>
            </a:extLst>
          </p:cNvPr>
          <p:cNvCxnSpPr/>
          <p:nvPr/>
        </p:nvCxnSpPr>
        <p:spPr>
          <a:xfrm flipH="1" flipV="1">
            <a:off x="6283621" y="5257952"/>
            <a:ext cx="279135" cy="32385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7">
            <a:extLst>
              <a:ext uri="{FF2B5EF4-FFF2-40B4-BE49-F238E27FC236}">
                <a16:creationId xmlns:a16="http://schemas.microsoft.com/office/drawing/2014/main" id="{64D37707-D0CA-CFEE-1BA6-9919E7A6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174" y="5792867"/>
            <a:ext cx="540000" cy="540000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6C07D1EF-867E-4FEF-A92D-D85370FE25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010" y="5792867"/>
            <a:ext cx="540000" cy="540000"/>
          </a:xfrm>
          <a:prstGeom prst="rect">
            <a:avLst/>
          </a:prstGeom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ADB0A2E6-1FF5-986B-6FE7-4200BDF1A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256" y="5792867"/>
            <a:ext cx="540000" cy="540000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6254FAEC-1215-7198-72C8-61D1EC7BB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092" y="5792867"/>
            <a:ext cx="540000" cy="540000"/>
          </a:xfrm>
          <a:prstGeom prst="rect">
            <a:avLst/>
          </a:prstGeom>
        </p:spPr>
      </p:pic>
      <p:pic>
        <p:nvPicPr>
          <p:cNvPr id="33" name="圖片 2">
            <a:extLst>
              <a:ext uri="{FF2B5EF4-FFF2-40B4-BE49-F238E27FC236}">
                <a16:creationId xmlns:a16="http://schemas.microsoft.com/office/drawing/2014/main" id="{B1C26564-962C-9EFE-5FAA-7FAAEE6793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9295" y="3361364"/>
            <a:ext cx="2081864" cy="549612"/>
          </a:xfrm>
          <a:prstGeom prst="rect">
            <a:avLst/>
          </a:prstGeom>
        </p:spPr>
      </p:pic>
      <p:cxnSp>
        <p:nvCxnSpPr>
          <p:cNvPr id="34" name="直線單箭頭接點 28">
            <a:extLst>
              <a:ext uri="{FF2B5EF4-FFF2-40B4-BE49-F238E27FC236}">
                <a16:creationId xmlns:a16="http://schemas.microsoft.com/office/drawing/2014/main" id="{9CF484D5-5DB5-FCE6-E53B-96443F456630}"/>
              </a:ext>
            </a:extLst>
          </p:cNvPr>
          <p:cNvCxnSpPr/>
          <p:nvPr/>
        </p:nvCxnSpPr>
        <p:spPr>
          <a:xfrm flipH="1">
            <a:off x="2709859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FD313094-6E66-E232-584D-38C60ED140F6}"/>
              </a:ext>
            </a:extLst>
          </p:cNvPr>
          <p:cNvCxnSpPr/>
          <p:nvPr/>
        </p:nvCxnSpPr>
        <p:spPr>
          <a:xfrm>
            <a:off x="2678413" y="3888703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圖片 4">
            <a:extLst>
              <a:ext uri="{FF2B5EF4-FFF2-40B4-BE49-F238E27FC236}">
                <a16:creationId xmlns:a16="http://schemas.microsoft.com/office/drawing/2014/main" id="{5AA87F5F-EAF7-5E8C-03B0-A27EEFF660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40410" y="3381118"/>
            <a:ext cx="2071064" cy="521908"/>
          </a:xfrm>
          <a:prstGeom prst="rect">
            <a:avLst/>
          </a:prstGeom>
        </p:spPr>
      </p:pic>
      <p:cxnSp>
        <p:nvCxnSpPr>
          <p:cNvPr id="37" name="直線單箭頭接點 32">
            <a:extLst>
              <a:ext uri="{FF2B5EF4-FFF2-40B4-BE49-F238E27FC236}">
                <a16:creationId xmlns:a16="http://schemas.microsoft.com/office/drawing/2014/main" id="{581C4AE9-8C4B-2D68-93B2-4DFECBD5210E}"/>
              </a:ext>
            </a:extLst>
          </p:cNvPr>
          <p:cNvCxnSpPr/>
          <p:nvPr/>
        </p:nvCxnSpPr>
        <p:spPr>
          <a:xfrm flipH="1">
            <a:off x="6259050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5">
            <a:extLst>
              <a:ext uri="{FF2B5EF4-FFF2-40B4-BE49-F238E27FC236}">
                <a16:creationId xmlns:a16="http://schemas.microsoft.com/office/drawing/2014/main" id="{5C4B0E1D-6268-8FD2-9226-4C76EFBD18DA}"/>
              </a:ext>
            </a:extLst>
          </p:cNvPr>
          <p:cNvCxnSpPr/>
          <p:nvPr/>
        </p:nvCxnSpPr>
        <p:spPr>
          <a:xfrm>
            <a:off x="6244533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圖片 5">
            <a:extLst>
              <a:ext uri="{FF2B5EF4-FFF2-40B4-BE49-F238E27FC236}">
                <a16:creationId xmlns:a16="http://schemas.microsoft.com/office/drawing/2014/main" id="{0D0FCB5D-B95F-8919-2907-DB7036633A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5567" y="3367928"/>
            <a:ext cx="2106868" cy="524567"/>
          </a:xfrm>
          <a:prstGeom prst="rect">
            <a:avLst/>
          </a:prstGeom>
        </p:spPr>
      </p:pic>
      <p:cxnSp>
        <p:nvCxnSpPr>
          <p:cNvPr id="40" name="直線單箭頭接點 33">
            <a:extLst>
              <a:ext uri="{FF2B5EF4-FFF2-40B4-BE49-F238E27FC236}">
                <a16:creationId xmlns:a16="http://schemas.microsoft.com/office/drawing/2014/main" id="{84F99260-3B3D-520E-A6BC-338A5E4077CB}"/>
              </a:ext>
            </a:extLst>
          </p:cNvPr>
          <p:cNvCxnSpPr/>
          <p:nvPr/>
        </p:nvCxnSpPr>
        <p:spPr>
          <a:xfrm flipH="1">
            <a:off x="9430865" y="3019773"/>
            <a:ext cx="0" cy="418697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36">
            <a:extLst>
              <a:ext uri="{FF2B5EF4-FFF2-40B4-BE49-F238E27FC236}">
                <a16:creationId xmlns:a16="http://schemas.microsoft.com/office/drawing/2014/main" id="{3AB0F538-B4CB-C23A-4BCE-04D3162B7411}"/>
              </a:ext>
            </a:extLst>
          </p:cNvPr>
          <p:cNvCxnSpPr/>
          <p:nvPr/>
        </p:nvCxnSpPr>
        <p:spPr>
          <a:xfrm>
            <a:off x="9446301" y="3861697"/>
            <a:ext cx="0" cy="41869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19">
            <a:extLst>
              <a:ext uri="{FF2B5EF4-FFF2-40B4-BE49-F238E27FC236}">
                <a16:creationId xmlns:a16="http://schemas.microsoft.com/office/drawing/2014/main" id="{59E94FA8-57A8-6326-8ED3-932E91693C45}"/>
              </a:ext>
            </a:extLst>
          </p:cNvPr>
          <p:cNvSpPr/>
          <p:nvPr/>
        </p:nvSpPr>
        <p:spPr>
          <a:xfrm>
            <a:off x="5211635" y="4264662"/>
            <a:ext cx="2106868" cy="104005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</a:t>
            </a:r>
            <a:r>
              <a:rPr lang="en-US" altLang="zh-CN" sz="2400" dirty="0"/>
              <a:t>2</a:t>
            </a:r>
            <a:endParaRPr lang="zh-TW" altLang="en-US" sz="2400" dirty="0"/>
          </a:p>
        </p:txBody>
      </p:sp>
      <p:sp>
        <p:nvSpPr>
          <p:cNvPr id="43" name="矩形 19">
            <a:extLst>
              <a:ext uri="{FF2B5EF4-FFF2-40B4-BE49-F238E27FC236}">
                <a16:creationId xmlns:a16="http://schemas.microsoft.com/office/drawing/2014/main" id="{86323AA1-DD8C-0C82-8F84-6276C87BF8E0}"/>
              </a:ext>
            </a:extLst>
          </p:cNvPr>
          <p:cNvSpPr/>
          <p:nvPr/>
        </p:nvSpPr>
        <p:spPr>
          <a:xfrm>
            <a:off x="1539251" y="4275996"/>
            <a:ext cx="2106868" cy="10048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Discriminator</a:t>
            </a:r>
          </a:p>
          <a:p>
            <a:pPr algn="ctr"/>
            <a:r>
              <a:rPr lang="en-US" altLang="zh-TW" sz="2400" dirty="0"/>
              <a:t>v</a:t>
            </a:r>
            <a:r>
              <a:rPr lang="en-US" altLang="zh-CN" sz="2400" dirty="0"/>
              <a:t>1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3632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4" grpId="0" animBg="1"/>
      <p:bldP spid="18" grpId="0" animBg="1"/>
      <p:bldP spid="20" grpId="0" animBg="1"/>
      <p:bldP spid="21" grpId="0" animBg="1"/>
      <p:bldP spid="22" grpId="0" animBg="1"/>
      <p:bldP spid="42" grpId="0" animBg="1"/>
      <p:bldP spid="4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40510</TotalTime>
  <Words>4149</Words>
  <Application>Microsoft Macintosh PowerPoint</Application>
  <PresentationFormat>Widescreen</PresentationFormat>
  <Paragraphs>524</Paragraphs>
  <Slides>48</Slides>
  <Notes>48</Notes>
  <HiddenSlides>0</HiddenSlides>
  <MMClips>1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8" baseType="lpstr">
      <vt:lpstr>-apple-system</vt:lpstr>
      <vt:lpstr>等线</vt:lpstr>
      <vt:lpstr>Microsoft YaHei</vt:lpstr>
      <vt:lpstr>Microsoft YaHei</vt:lpstr>
      <vt:lpstr>方正大黑简体</vt:lpstr>
      <vt:lpstr>Arial</vt:lpstr>
      <vt:lpstr>Calibri</vt:lpstr>
      <vt:lpstr>Cambria Math</vt:lpstr>
      <vt:lpstr>Century Gothic</vt:lpstr>
      <vt:lpstr>Eras Bold ITC</vt:lpstr>
      <vt:lpstr>Helvetica Neue</vt:lpstr>
      <vt:lpstr>Impact</vt:lpstr>
      <vt:lpstr>Segoe UI</vt:lpstr>
      <vt:lpstr>Segoe UI Light</vt:lpstr>
      <vt:lpstr>STIXGeneral-Italic</vt:lpstr>
      <vt:lpstr>STIXGeneral-Regular</vt:lpstr>
      <vt:lpstr>STIXSizeTwoSym</vt:lpstr>
      <vt:lpstr>Wingdings</vt:lpstr>
      <vt:lpstr>Office 主题​​</vt:lpstr>
      <vt:lpstr>1_OfficePLUS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Xueming Liu</cp:lastModifiedBy>
  <cp:revision>1525</cp:revision>
  <dcterms:created xsi:type="dcterms:W3CDTF">2018-12-23T08:46:10Z</dcterms:created>
  <dcterms:modified xsi:type="dcterms:W3CDTF">2022-12-07T10:01:30Z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